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92" r:id="rId1"/>
  </p:sldMasterIdLst>
  <p:notesMasterIdLst>
    <p:notesMasterId r:id="rId43"/>
  </p:notesMasterIdLst>
  <p:handoutMasterIdLst>
    <p:handoutMasterId r:id="rId44"/>
  </p:handoutMasterIdLst>
  <p:sldIdLst>
    <p:sldId id="613" r:id="rId2"/>
    <p:sldId id="649" r:id="rId3"/>
    <p:sldId id="745" r:id="rId4"/>
    <p:sldId id="749" r:id="rId5"/>
    <p:sldId id="748" r:id="rId6"/>
    <p:sldId id="766" r:id="rId7"/>
    <p:sldId id="767" r:id="rId8"/>
    <p:sldId id="750" r:id="rId9"/>
    <p:sldId id="716" r:id="rId10"/>
    <p:sldId id="717" r:id="rId11"/>
    <p:sldId id="762" r:id="rId12"/>
    <p:sldId id="776" r:id="rId13"/>
    <p:sldId id="680" r:id="rId14"/>
    <p:sldId id="744" r:id="rId15"/>
    <p:sldId id="743" r:id="rId16"/>
    <p:sldId id="771" r:id="rId17"/>
    <p:sldId id="747" r:id="rId18"/>
    <p:sldId id="742" r:id="rId19"/>
    <p:sldId id="715" r:id="rId20"/>
    <p:sldId id="778" r:id="rId21"/>
    <p:sldId id="779" r:id="rId22"/>
    <p:sldId id="780" r:id="rId23"/>
    <p:sldId id="781" r:id="rId24"/>
    <p:sldId id="782" r:id="rId25"/>
    <p:sldId id="783" r:id="rId26"/>
    <p:sldId id="784" r:id="rId27"/>
    <p:sldId id="777" r:id="rId28"/>
    <p:sldId id="728" r:id="rId29"/>
    <p:sldId id="763" r:id="rId30"/>
    <p:sldId id="764" r:id="rId31"/>
    <p:sldId id="753" r:id="rId32"/>
    <p:sldId id="760" r:id="rId33"/>
    <p:sldId id="761" r:id="rId34"/>
    <p:sldId id="765" r:id="rId35"/>
    <p:sldId id="768" r:id="rId36"/>
    <p:sldId id="752" r:id="rId37"/>
    <p:sldId id="754" r:id="rId38"/>
    <p:sldId id="755" r:id="rId39"/>
    <p:sldId id="772" r:id="rId40"/>
    <p:sldId id="773" r:id="rId41"/>
    <p:sldId id="774" r:id="rId42"/>
  </p:sldIdLst>
  <p:sldSz cx="9144000" cy="6858000" type="screen4x3"/>
  <p:notesSz cx="700405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5">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6600"/>
    <a:srgbClr val="00CC00"/>
    <a:srgbClr val="003300"/>
    <a:srgbClr val="663300"/>
    <a:srgbClr val="666633"/>
    <a:srgbClr val="333300"/>
    <a:srgbClr val="CC3300"/>
    <a:srgbClr val="6600CC"/>
    <a:srgbClr val="2715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06" autoAdjust="0"/>
    <p:restoredTop sz="88928" autoAdjust="0"/>
  </p:normalViewPr>
  <p:slideViewPr>
    <p:cSldViewPr>
      <p:cViewPr varScale="1">
        <p:scale>
          <a:sx n="131" d="100"/>
          <a:sy n="131" d="100"/>
        </p:scale>
        <p:origin x="1350" y="126"/>
      </p:cViewPr>
      <p:guideLst>
        <p:guide orient="horz" pos="2160"/>
        <p:guide pos="2880"/>
      </p:guideLst>
    </p:cSldViewPr>
  </p:slideViewPr>
  <p:outlineViewPr>
    <p:cViewPr>
      <p:scale>
        <a:sx n="33" d="100"/>
        <a:sy n="33" d="100"/>
      </p:scale>
      <p:origin x="0" y="1590"/>
    </p:cViewPr>
  </p:outlineViewPr>
  <p:notesTextViewPr>
    <p:cViewPr>
      <p:scale>
        <a:sx n="3" d="2"/>
        <a:sy n="3" d="2"/>
      </p:scale>
      <p:origin x="0" y="0"/>
    </p:cViewPr>
  </p:notesTextViewPr>
  <p:sorterViewPr>
    <p:cViewPr varScale="1">
      <p:scale>
        <a:sx n="1" d="1"/>
        <a:sy n="1" d="1"/>
      </p:scale>
      <p:origin x="0" y="-1398"/>
    </p:cViewPr>
  </p:sorterViewPr>
  <p:notesViewPr>
    <p:cSldViewPr>
      <p:cViewPr varScale="1">
        <p:scale>
          <a:sx n="62" d="100"/>
          <a:sy n="62" d="100"/>
        </p:scale>
        <p:origin x="-3078" y="-72"/>
      </p:cViewPr>
      <p:guideLst>
        <p:guide orient="horz" pos="2905"/>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3"/>
            <a:ext cx="3035723" cy="461484"/>
          </a:xfrm>
          <a:prstGeom prst="rect">
            <a:avLst/>
          </a:prstGeom>
        </p:spPr>
        <p:txBody>
          <a:bodyPr vert="horz" lIns="90992" tIns="45496" rIns="90992" bIns="45496" rtlCol="0"/>
          <a:lstStyle>
            <a:lvl1pPr algn="l">
              <a:defRPr sz="1200"/>
            </a:lvl1pPr>
          </a:lstStyle>
          <a:p>
            <a:endParaRPr lang="en-US" dirty="0"/>
          </a:p>
        </p:txBody>
      </p:sp>
      <p:sp>
        <p:nvSpPr>
          <p:cNvPr id="4" name="Footer Placeholder 3"/>
          <p:cNvSpPr>
            <a:spLocks noGrp="1"/>
          </p:cNvSpPr>
          <p:nvPr>
            <p:ph type="ftr" sz="quarter" idx="2"/>
          </p:nvPr>
        </p:nvSpPr>
        <p:spPr>
          <a:xfrm>
            <a:off x="11" y="8760317"/>
            <a:ext cx="3035723" cy="461484"/>
          </a:xfrm>
          <a:prstGeom prst="rect">
            <a:avLst/>
          </a:prstGeom>
        </p:spPr>
        <p:txBody>
          <a:bodyPr vert="horz" lIns="90992" tIns="45496" rIns="90992" bIns="4549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6752" y="8760317"/>
            <a:ext cx="3035723" cy="461484"/>
          </a:xfrm>
          <a:prstGeom prst="rect">
            <a:avLst/>
          </a:prstGeom>
        </p:spPr>
        <p:txBody>
          <a:bodyPr vert="horz" lIns="90992" tIns="45496" rIns="90992" bIns="45496" rtlCol="0" anchor="b"/>
          <a:lstStyle>
            <a:lvl1pPr algn="r">
              <a:defRPr sz="1200"/>
            </a:lvl1pPr>
          </a:lstStyle>
          <a:p>
            <a:fld id="{55174315-31E9-4342-AD0E-6DA160170C15}" type="slidenum">
              <a:rPr lang="en-US" smtClean="0"/>
              <a:pPr/>
              <a:t>‹#›</a:t>
            </a:fld>
            <a:endParaRPr lang="en-US" dirty="0"/>
          </a:p>
        </p:txBody>
      </p:sp>
    </p:spTree>
    <p:extLst>
      <p:ext uri="{BB962C8B-B14F-4D97-AF65-F5344CB8AC3E}">
        <p14:creationId xmlns:p14="http://schemas.microsoft.com/office/powerpoint/2010/main" val="17514835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5088" cy="461169"/>
          </a:xfrm>
          <a:prstGeom prst="rect">
            <a:avLst/>
          </a:prstGeom>
        </p:spPr>
        <p:txBody>
          <a:bodyPr vert="horz" lIns="92720" tIns="46361" rIns="92720" bIns="46361" rtlCol="0"/>
          <a:lstStyle>
            <a:lvl1pPr algn="l">
              <a:defRPr sz="1200"/>
            </a:lvl1pPr>
          </a:lstStyle>
          <a:p>
            <a:endParaRPr lang="en-US" dirty="0"/>
          </a:p>
        </p:txBody>
      </p:sp>
      <p:sp>
        <p:nvSpPr>
          <p:cNvPr id="3" name="Date Placeholder 2"/>
          <p:cNvSpPr>
            <a:spLocks noGrp="1"/>
          </p:cNvSpPr>
          <p:nvPr>
            <p:ph type="dt" idx="1"/>
          </p:nvPr>
        </p:nvSpPr>
        <p:spPr>
          <a:xfrm>
            <a:off x="3967342" y="2"/>
            <a:ext cx="3035088" cy="461169"/>
          </a:xfrm>
          <a:prstGeom prst="rect">
            <a:avLst/>
          </a:prstGeom>
        </p:spPr>
        <p:txBody>
          <a:bodyPr vert="horz" lIns="92720" tIns="46361" rIns="92720" bIns="46361" rtlCol="0"/>
          <a:lstStyle>
            <a:lvl1pPr algn="r">
              <a:defRPr sz="1200"/>
            </a:lvl1pPr>
          </a:lstStyle>
          <a:p>
            <a:fld id="{3210D6EA-BB15-4269-9424-CA923411DF4A}" type="datetimeFigureOut">
              <a:rPr lang="en-US" smtClean="0"/>
              <a:pPr/>
              <a:t>9/19/2018</a:t>
            </a:fld>
            <a:endParaRPr lang="en-US" dirty="0"/>
          </a:p>
        </p:txBody>
      </p:sp>
      <p:sp>
        <p:nvSpPr>
          <p:cNvPr id="4" name="Slide Image Placeholder 3"/>
          <p:cNvSpPr>
            <a:spLocks noGrp="1" noRot="1" noChangeAspect="1"/>
          </p:cNvSpPr>
          <p:nvPr>
            <p:ph type="sldImg" idx="2"/>
          </p:nvPr>
        </p:nvSpPr>
        <p:spPr>
          <a:xfrm>
            <a:off x="1196975" y="692150"/>
            <a:ext cx="4610100" cy="3457575"/>
          </a:xfrm>
          <a:prstGeom prst="rect">
            <a:avLst/>
          </a:prstGeom>
          <a:noFill/>
          <a:ln w="12700">
            <a:solidFill>
              <a:prstClr val="black"/>
            </a:solidFill>
          </a:ln>
        </p:spPr>
        <p:txBody>
          <a:bodyPr vert="horz" lIns="92720" tIns="46361" rIns="92720" bIns="46361" rtlCol="0" anchor="ctr"/>
          <a:lstStyle/>
          <a:p>
            <a:endParaRPr lang="en-US" dirty="0"/>
          </a:p>
        </p:txBody>
      </p:sp>
      <p:sp>
        <p:nvSpPr>
          <p:cNvPr id="5" name="Notes Placeholder 4"/>
          <p:cNvSpPr>
            <a:spLocks noGrp="1"/>
          </p:cNvSpPr>
          <p:nvPr>
            <p:ph type="body" sz="quarter" idx="3"/>
          </p:nvPr>
        </p:nvSpPr>
        <p:spPr>
          <a:xfrm>
            <a:off x="700405" y="4381104"/>
            <a:ext cx="5603240" cy="4150519"/>
          </a:xfrm>
          <a:prstGeom prst="rect">
            <a:avLst/>
          </a:prstGeom>
        </p:spPr>
        <p:txBody>
          <a:bodyPr vert="horz" lIns="92720" tIns="46361" rIns="92720" bIns="4636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7"/>
            <a:ext cx="3035088" cy="461169"/>
          </a:xfrm>
          <a:prstGeom prst="rect">
            <a:avLst/>
          </a:prstGeom>
        </p:spPr>
        <p:txBody>
          <a:bodyPr vert="horz" lIns="92720" tIns="46361" rIns="92720" bIns="4636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7342" y="8760607"/>
            <a:ext cx="3035088" cy="461169"/>
          </a:xfrm>
          <a:prstGeom prst="rect">
            <a:avLst/>
          </a:prstGeom>
        </p:spPr>
        <p:txBody>
          <a:bodyPr vert="horz" lIns="92720" tIns="46361" rIns="92720" bIns="46361" rtlCol="0" anchor="b"/>
          <a:lstStyle>
            <a:lvl1pPr algn="r">
              <a:defRPr sz="1200"/>
            </a:lvl1pPr>
          </a:lstStyle>
          <a:p>
            <a:fld id="{8502C9EC-4641-4729-8519-1B78D71DE249}" type="slidenum">
              <a:rPr lang="en-US" smtClean="0"/>
              <a:pPr/>
              <a:t>‹#›</a:t>
            </a:fld>
            <a:endParaRPr lang="en-US" dirty="0"/>
          </a:p>
        </p:txBody>
      </p:sp>
    </p:spTree>
    <p:extLst>
      <p:ext uri="{BB962C8B-B14F-4D97-AF65-F5344CB8AC3E}">
        <p14:creationId xmlns:p14="http://schemas.microsoft.com/office/powerpoint/2010/main" val="24760804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02C9EC-4641-4729-8519-1B78D71DE249}" type="slidenum">
              <a:rPr lang="en-US" smtClean="0"/>
              <a:pPr/>
              <a:t>5</a:t>
            </a:fld>
            <a:endParaRPr lang="en-US" dirty="0"/>
          </a:p>
        </p:txBody>
      </p:sp>
    </p:spTree>
    <p:extLst>
      <p:ext uri="{BB962C8B-B14F-4D97-AF65-F5344CB8AC3E}">
        <p14:creationId xmlns:p14="http://schemas.microsoft.com/office/powerpoint/2010/main" val="1373576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F7093D61-2B00-4855-BFBA-A8AAAB1EEED8}" type="slidenum">
              <a:rPr lang="en-US" smtClean="0"/>
              <a:pPr>
                <a:defRPr/>
              </a:pPr>
              <a:t>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02C9EC-4641-4729-8519-1B78D71DE249}" type="slidenum">
              <a:rPr lang="en-US" smtClean="0"/>
              <a:pPr/>
              <a:t>25</a:t>
            </a:fld>
            <a:endParaRPr lang="en-US" dirty="0"/>
          </a:p>
        </p:txBody>
      </p:sp>
    </p:spTree>
    <p:extLst>
      <p:ext uri="{BB962C8B-B14F-4D97-AF65-F5344CB8AC3E}">
        <p14:creationId xmlns:p14="http://schemas.microsoft.com/office/powerpoint/2010/main" val="2581540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BFE166-9801-4C5E-9253-BE5AB1877487}" type="slidenum">
              <a:rPr lang="en-US" altLang="en-US" smtClean="0"/>
              <a:pPr>
                <a:spcBef>
                  <a:spcPct val="0"/>
                </a:spcBef>
              </a:pPr>
              <a:t>40</a:t>
            </a:fld>
            <a:endParaRPr lang="en-US" altLang="en-US" smtClean="0"/>
          </a:p>
        </p:txBody>
      </p:sp>
    </p:spTree>
    <p:extLst>
      <p:ext uri="{BB962C8B-B14F-4D97-AF65-F5344CB8AC3E}">
        <p14:creationId xmlns:p14="http://schemas.microsoft.com/office/powerpoint/2010/main" val="461342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47AA03-220F-4FC0-AE8D-C206CAA4908F}" type="slidenum">
              <a:rPr lang="en-US" altLang="en-US" smtClean="0"/>
              <a:pPr>
                <a:spcBef>
                  <a:spcPct val="0"/>
                </a:spcBef>
              </a:pPr>
              <a:t>41</a:t>
            </a:fld>
            <a:endParaRPr lang="en-US" altLang="en-US" smtClean="0"/>
          </a:p>
        </p:txBody>
      </p:sp>
    </p:spTree>
    <p:extLst>
      <p:ext uri="{BB962C8B-B14F-4D97-AF65-F5344CB8AC3E}">
        <p14:creationId xmlns:p14="http://schemas.microsoft.com/office/powerpoint/2010/main" val="20490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436053A6-0949-4731-B5F8-CFE0E6A99FE8}" type="datetime1">
              <a:rPr lang="en-US" smtClean="0"/>
              <a:pPr/>
              <a:t>9/19/2018</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p>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5A551FCE-BE3C-4300-B34D-C12151B69C4D}" type="slidenum">
              <a:rPr lang="en-US" smtClean="0"/>
              <a:pPr/>
              <a:t>‹#›</a:t>
            </a:fld>
            <a:endParaRPr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E59D64-2FBE-477C-83E5-0B034D1CC4DE}" type="datetime1">
              <a:rPr lang="en-US" smtClean="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551FCE-BE3C-4300-B34D-C12151B69C4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012A36-B6BE-48D8-AA2E-4FAE51C404E7}" type="datetime1">
              <a:rPr lang="en-US" smtClean="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551FCE-BE3C-4300-B34D-C12151B69C4D}" type="slidenum">
              <a:rPr lang="en-US" smtClean="0"/>
              <a:pPr/>
              <a:t>‹#›</a:t>
            </a:fld>
            <a:endParaRPr lang="en-US"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II: Text and Large Chart">
    <p:spTree>
      <p:nvGrpSpPr>
        <p:cNvPr id="1" name=""/>
        <p:cNvGrpSpPr/>
        <p:nvPr/>
      </p:nvGrpSpPr>
      <p:grpSpPr>
        <a:xfrm>
          <a:off x="0" y="0"/>
          <a:ext cx="0" cy="0"/>
          <a:chOff x="0" y="0"/>
          <a:chExt cx="0" cy="0"/>
        </a:xfrm>
      </p:grpSpPr>
      <p:sp>
        <p:nvSpPr>
          <p:cNvPr id="4" name="Content Placeholder 12"/>
          <p:cNvSpPr>
            <a:spLocks noGrp="1"/>
          </p:cNvSpPr>
          <p:nvPr>
            <p:ph sz="quarter" idx="15"/>
          </p:nvPr>
        </p:nvSpPr>
        <p:spPr>
          <a:xfrm>
            <a:off x="3117275" y="1613647"/>
            <a:ext cx="5611091" cy="4437529"/>
          </a:xfrm>
          <a:prstGeom prst="rect">
            <a:avLst/>
          </a:prstGeom>
        </p:spPr>
        <p:txBody>
          <a:bodyPr lIns="82058" tIns="41029" rIns="82058" bIns="41029"/>
          <a:lstStyle>
            <a:lvl1pPr marL="0" indent="0">
              <a:buNone/>
              <a:defRPr baseline="0"/>
            </a:lvl1pPr>
          </a:lstStyle>
          <a:p>
            <a:pPr lvl="0"/>
            <a:r>
              <a:rPr lang="en-US" dirty="0" smtClean="0"/>
              <a:t>Click to edit Master text styles</a:t>
            </a:r>
          </a:p>
        </p:txBody>
      </p:sp>
      <p:sp>
        <p:nvSpPr>
          <p:cNvPr id="6" name="Text Placeholder 17"/>
          <p:cNvSpPr>
            <a:spLocks noGrp="1"/>
          </p:cNvSpPr>
          <p:nvPr>
            <p:ph type="body" sz="quarter" idx="14"/>
          </p:nvPr>
        </p:nvSpPr>
        <p:spPr>
          <a:xfrm>
            <a:off x="414195" y="972111"/>
            <a:ext cx="8312727" cy="322729"/>
          </a:xfrm>
          <a:prstGeom prst="rect">
            <a:avLst/>
          </a:prstGeom>
        </p:spPr>
        <p:txBody>
          <a:bodyPr wrap="none" lIns="0" tIns="41029" rIns="82058" bIns="41029"/>
          <a:lstStyle>
            <a:lvl1pPr marL="0" indent="0">
              <a:buNone/>
              <a:defRPr sz="1600" baseline="0">
                <a:solidFill>
                  <a:srgbClr val="003E36"/>
                </a:solidFill>
              </a:defRPr>
            </a:lvl1pPr>
          </a:lstStyle>
          <a:p>
            <a:pPr lvl="0"/>
            <a:r>
              <a:rPr lang="en-US" dirty="0" smtClean="0"/>
              <a:t>Click to edit Master text styles</a:t>
            </a:r>
          </a:p>
        </p:txBody>
      </p:sp>
      <p:sp>
        <p:nvSpPr>
          <p:cNvPr id="7" name="Title 6"/>
          <p:cNvSpPr>
            <a:spLocks noGrp="1"/>
          </p:cNvSpPr>
          <p:nvPr>
            <p:ph type="title"/>
          </p:nvPr>
        </p:nvSpPr>
        <p:spPr/>
        <p:txBody>
          <a:bodyPr lIns="82058" tIns="41029" rIns="82058" bIns="41029"/>
          <a:lstStyle/>
          <a:p>
            <a:r>
              <a:rPr lang="en-US" dirty="0" smtClean="0"/>
              <a:t>Click to edit Master title style</a:t>
            </a:r>
            <a:endParaRPr lang="en-US" dirty="0"/>
          </a:p>
        </p:txBody>
      </p:sp>
      <p:sp>
        <p:nvSpPr>
          <p:cNvPr id="5" name="Text Placeholder 4"/>
          <p:cNvSpPr>
            <a:spLocks noGrp="1"/>
          </p:cNvSpPr>
          <p:nvPr>
            <p:ph type="body" sz="quarter" idx="16"/>
          </p:nvPr>
        </p:nvSpPr>
        <p:spPr>
          <a:xfrm>
            <a:off x="414196" y="1613647"/>
            <a:ext cx="2495261" cy="4437529"/>
          </a:xfrm>
        </p:spPr>
        <p:txBody>
          <a:bodyPr lIns="82058" tIns="41029" rIns="82058" bIns="41029">
            <a:no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692744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hart Only">
    <p:spTree>
      <p:nvGrpSpPr>
        <p:cNvPr id="1" name=""/>
        <p:cNvGrpSpPr/>
        <p:nvPr/>
      </p:nvGrpSpPr>
      <p:grpSpPr>
        <a:xfrm>
          <a:off x="0" y="0"/>
          <a:ext cx="0" cy="0"/>
          <a:chOff x="0" y="0"/>
          <a:chExt cx="0" cy="0"/>
        </a:xfrm>
      </p:grpSpPr>
      <p:sp>
        <p:nvSpPr>
          <p:cNvPr id="3" name="Content Placeholder 12"/>
          <p:cNvSpPr>
            <a:spLocks noGrp="1"/>
          </p:cNvSpPr>
          <p:nvPr>
            <p:ph sz="quarter" idx="15"/>
          </p:nvPr>
        </p:nvSpPr>
        <p:spPr>
          <a:xfrm>
            <a:off x="418524" y="1411941"/>
            <a:ext cx="8308397" cy="4639235"/>
          </a:xfrm>
          <a:prstGeom prst="rect">
            <a:avLst/>
          </a:prstGeom>
        </p:spPr>
        <p:txBody>
          <a:bodyPr lIns="82058" tIns="41029" rIns="82058" bIns="41029"/>
          <a:lstStyle>
            <a:lvl1pPr marL="0" indent="0">
              <a:buNone/>
              <a:defRPr baseline="0"/>
            </a:lvl1pPr>
          </a:lstStyle>
          <a:p>
            <a:pPr lvl="0"/>
            <a:endParaRPr lang="en-US" dirty="0" smtClean="0"/>
          </a:p>
        </p:txBody>
      </p:sp>
      <p:sp>
        <p:nvSpPr>
          <p:cNvPr id="7" name="Title 6"/>
          <p:cNvSpPr>
            <a:spLocks noGrp="1"/>
          </p:cNvSpPr>
          <p:nvPr>
            <p:ph type="title"/>
          </p:nvPr>
        </p:nvSpPr>
        <p:spPr/>
        <p:txBody>
          <a:bodyPr lIns="82058" tIns="41029" rIns="82058" bIns="41029"/>
          <a:lstStyle/>
          <a:p>
            <a:r>
              <a:rPr lang="en-US" dirty="0" smtClean="0"/>
              <a:t>Click to edit Master title style</a:t>
            </a:r>
            <a:endParaRPr lang="en-US" dirty="0"/>
          </a:p>
        </p:txBody>
      </p:sp>
      <p:sp>
        <p:nvSpPr>
          <p:cNvPr id="5" name="Text Placeholder 3"/>
          <p:cNvSpPr>
            <a:spLocks noGrp="1"/>
          </p:cNvSpPr>
          <p:nvPr>
            <p:ph type="body" sz="quarter" idx="16"/>
          </p:nvPr>
        </p:nvSpPr>
        <p:spPr>
          <a:xfrm>
            <a:off x="415637" y="891332"/>
            <a:ext cx="8312727" cy="403412"/>
          </a:xfrm>
        </p:spPr>
        <p:txBody>
          <a:bodyPr wrap="none" lIns="0" tIns="41029" rIns="0" bIns="0"/>
          <a:lstStyle>
            <a:lvl1pPr marL="0" indent="0">
              <a:buNone/>
              <a:defRPr sz="1600">
                <a:solidFill>
                  <a:srgbClr val="003E36"/>
                </a:solidFill>
              </a:defRPr>
            </a:lvl1pPr>
          </a:lstStyle>
          <a:p>
            <a:pPr lvl="0"/>
            <a:r>
              <a:rPr lang="en-US" dirty="0" smtClean="0"/>
              <a:t>Click to edit Master text styles</a:t>
            </a:r>
          </a:p>
        </p:txBody>
      </p:sp>
    </p:spTree>
    <p:extLst>
      <p:ext uri="{BB962C8B-B14F-4D97-AF65-F5344CB8AC3E}">
        <p14:creationId xmlns:p14="http://schemas.microsoft.com/office/powerpoint/2010/main" val="1410433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II: Blank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17"/>
          <p:cNvSpPr>
            <a:spLocks noGrp="1"/>
          </p:cNvSpPr>
          <p:nvPr>
            <p:ph type="body" sz="quarter" idx="14"/>
          </p:nvPr>
        </p:nvSpPr>
        <p:spPr>
          <a:xfrm>
            <a:off x="414194" y="969309"/>
            <a:ext cx="8312727" cy="322729"/>
          </a:xfrm>
          <a:prstGeom prst="rect">
            <a:avLst/>
          </a:prstGeom>
        </p:spPr>
        <p:txBody>
          <a:bodyPr wrap="none" lIns="0"/>
          <a:lstStyle>
            <a:lvl1pPr marL="0" indent="0">
              <a:buNone/>
              <a:defRPr sz="1588" baseline="0">
                <a:solidFill>
                  <a:srgbClr val="003E36"/>
                </a:solidFill>
              </a:defRPr>
            </a:lvl1pPr>
          </a:lstStyle>
          <a:p>
            <a:pPr lvl="0"/>
            <a:r>
              <a:rPr lang="en-US" dirty="0" smtClean="0"/>
              <a:t>Click to edit Master text styles</a:t>
            </a:r>
          </a:p>
        </p:txBody>
      </p:sp>
    </p:spTree>
    <p:extLst>
      <p:ext uri="{BB962C8B-B14F-4D97-AF65-F5344CB8AC3E}">
        <p14:creationId xmlns:p14="http://schemas.microsoft.com/office/powerpoint/2010/main" val="240191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1BB153C-3D53-4AFA-9A21-B24D6E4C134D}" type="datetime1">
              <a:rPr lang="en-US" smtClean="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533400" y="6400800"/>
            <a:ext cx="1981200" cy="304800"/>
          </a:xfrm>
        </p:spPr>
        <p:txBody>
          <a:bodyPr/>
          <a:lstStyle>
            <a:lvl1pPr>
              <a:defRPr sz="1200"/>
            </a:lvl1pPr>
          </a:lstStyle>
          <a:p>
            <a:fld id="{5A551FCE-BE3C-4300-B34D-C12151B69C4D}" type="slidenum">
              <a:rPr lang="en-US" smtClean="0"/>
              <a:pPr/>
              <a:t>‹#›</a:t>
            </a:fld>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1219200"/>
            <a:ext cx="6858000" cy="1066800"/>
          </a:xfrm>
        </p:spPr>
        <p:txBody>
          <a:bodyPr anchor="t" anchorCtr="0"/>
          <a:lstStyle>
            <a:lvl1pPr algn="r">
              <a:buNone/>
              <a:defRPr sz="3200" b="0" cap="none" baseline="0">
                <a:solidFill>
                  <a:schemeClr val="bg1"/>
                </a:solidFill>
                <a:latin typeface="+mn-lt"/>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1371600" y="4267200"/>
            <a:ext cx="6781800" cy="1143000"/>
          </a:xfrm>
        </p:spPr>
        <p:txBody>
          <a:bodyPr anchor="t" anchorCtr="0"/>
          <a:lstStyle>
            <a:lvl1pPr marL="0" indent="0" algn="r">
              <a:buNone/>
              <a:defRPr sz="20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53DA6FE9-CDFD-4AF7-9241-22AE1A74ADF5}" type="datetime1">
              <a:rPr lang="en-US" smtClean="0"/>
              <a:pPr/>
              <a:t>9/19/2018</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lang="en-US" dirty="0"/>
          </a:p>
        </p:txBody>
      </p:sp>
      <p:sp>
        <p:nvSpPr>
          <p:cNvPr id="6" name="Slide Number Placeholder 5"/>
          <p:cNvSpPr>
            <a:spLocks noGrp="1"/>
          </p:cNvSpPr>
          <p:nvPr>
            <p:ph type="sldNum" sz="quarter" idx="12"/>
          </p:nvPr>
        </p:nvSpPr>
        <p:spPr>
          <a:xfrm>
            <a:off x="1069848" y="6355080"/>
            <a:ext cx="1520952" cy="365760"/>
          </a:xfrm>
        </p:spPr>
        <p:txBody>
          <a:bodyPr/>
          <a:lstStyle/>
          <a:p>
            <a:fld id="{5A551FCE-BE3C-4300-B34D-C12151B69C4D}" type="slidenum">
              <a:rPr lang="en-US" smtClean="0"/>
              <a:pPr/>
              <a:t>‹#›</a:t>
            </a:fld>
            <a:endParaRPr lang="en-US" dirty="0"/>
          </a:p>
        </p:txBody>
      </p:sp>
      <p:sp>
        <p:nvSpPr>
          <p:cNvPr id="7" name="Rectangle 6"/>
          <p:cNvSpPr/>
          <p:nvPr/>
        </p:nvSpPr>
        <p:spPr>
          <a:xfrm>
            <a:off x="1066800" y="11430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838200" y="1143000"/>
            <a:ext cx="228600" cy="128930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2F13C7F-FECA-471B-9820-F685E37F5654}" type="datetime1">
              <a:rPr lang="en-US" smtClean="0"/>
              <a:pPr/>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551FCE-BE3C-4300-B34D-C12151B69C4D}" type="slidenum">
              <a:rPr lang="en-US" smtClean="0"/>
              <a:pPr/>
              <a:t>‹#›</a:t>
            </a:fld>
            <a:endParaRPr lang="en-US"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0A0EDED-599C-410C-A9AF-A2B48C861214}" type="datetime1">
              <a:rPr lang="en-US" smtClean="0"/>
              <a:pPr/>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551FCE-BE3C-4300-B34D-C12151B69C4D}" type="slidenum">
              <a:rPr lang="en-US" smtClean="0"/>
              <a:pPr/>
              <a:t>‹#›</a:t>
            </a:fld>
            <a:endParaRPr lang="en-US"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DF7E602-C7DC-447F-B503-0706A8CE625B}" type="datetime1">
              <a:rPr lang="en-US" smtClean="0"/>
              <a:pPr/>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551FCE-BE3C-4300-B34D-C12151B69C4D}" type="slidenum">
              <a:rPr lang="en-US" smtClean="0"/>
              <a:pPr/>
              <a:t>‹#›</a:t>
            </a:fld>
            <a:endParaRPr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E59544-4D60-43C1-8E2C-924D13B59B92}" type="datetime1">
              <a:rPr lang="en-US" smtClean="0"/>
              <a:pPr/>
              <a:t>9/19/2018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551FCE-BE3C-4300-B34D-C12151B69C4D}" type="slidenum">
              <a:rPr lang="en-US" smtClean="0"/>
              <a:pPr/>
              <a:t>‹#›</a:t>
            </a:fld>
            <a:endParaRPr lang="en-US"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8A42DFD-6DEE-4D1E-8DCF-1EB87C1B39AF}" type="datetime1">
              <a:rPr lang="en-US" smtClean="0"/>
              <a:pPr/>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551FCE-BE3C-4300-B34D-C12151B69C4D}" type="slidenum">
              <a:rPr lang="en-US" smtClean="0"/>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B08E297-4DDC-4B51-9B40-E855196BC319}" type="datetime1">
              <a:rPr lang="en-US" smtClean="0"/>
              <a:pPr/>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551FCE-BE3C-4300-B34D-C12151B69C4D}" type="slidenum">
              <a:rPr lang="en-US" smtClean="0"/>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EF9663A6-F4A0-412C-B977-DEB2E36AF96C}" type="datetime1">
              <a:rPr lang="en-US" smtClean="0"/>
              <a:pPr/>
              <a:t>9/19/2018</a:t>
            </a:fld>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latin typeface="Calibri" pitchFamily="34" charset="0"/>
                <a:cs typeface="Calibri" pitchFamily="34" charset="0"/>
              </a:defRPr>
            </a:lvl1pPr>
          </a:lstStyle>
          <a:p>
            <a:fld id="{5A551FCE-BE3C-4300-B34D-C12151B69C4D}" type="slidenum">
              <a:rPr lang="en-US" smtClean="0"/>
              <a:pPr/>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 id="2147484407" r:id="rId12"/>
    <p:sldLayoutId id="2147484408" r:id="rId13"/>
    <p:sldLayoutId id="2147484409" r:id="rId14"/>
  </p:sldLayoutIdLst>
  <p:hf hdr="0" ftr="0" dt="0"/>
  <p:txStyles>
    <p:titleStyle>
      <a:lvl1pPr algn="l" rtl="0" eaLnBrk="1" latinLnBrk="0" hangingPunct="1">
        <a:spcBef>
          <a:spcPct val="0"/>
        </a:spcBef>
        <a:buNone/>
        <a:defRPr kumimoji="0" sz="3200" kern="1200">
          <a:solidFill>
            <a:schemeClr val="tx2"/>
          </a:solidFill>
          <a:latin typeface="Calibri" pitchFamily="34" charset="0"/>
          <a:ea typeface="+mj-ea"/>
          <a:cs typeface="Calibri" pitchFamily="34" charset="0"/>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Calibri" pitchFamily="34" charset="0"/>
          <a:ea typeface="+mn-ea"/>
          <a:cs typeface="Calibri" pitchFamily="34" charset="0"/>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Calibri" pitchFamily="34" charset="0"/>
          <a:ea typeface="+mn-ea"/>
          <a:cs typeface="Calibri" pitchFamily="34" charset="0"/>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Calibri" pitchFamily="34" charset="0"/>
          <a:ea typeface="+mn-ea"/>
          <a:cs typeface="Calibri" pitchFamily="34"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Calibri" pitchFamily="34" charset="0"/>
          <a:ea typeface="+mn-ea"/>
          <a:cs typeface="Calibri" pitchFamily="34" charset="0"/>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Calibri" pitchFamily="34" charset="0"/>
          <a:ea typeface="+mn-ea"/>
          <a:cs typeface="Calibri"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38.xml.rels><?xml version="1.0" encoding="UTF-8" standalone="yes"?>
<Relationships xmlns="http://schemas.openxmlformats.org/package/2006/relationships"><Relationship Id="rId3" Type="http://schemas.openxmlformats.org/officeDocument/2006/relationships/hyperlink" Target="http://www.nd.gov/rio/rio_ref/" TargetMode="External"/><Relationship Id="rId2" Type="http://schemas.openxmlformats.org/officeDocument/2006/relationships/hyperlink" Target="http://www.nd.gov/rio/SIB/Publications/Callan%20Quarterly%20reports/Invest%20Quarterly.htm"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1447800"/>
            <a:ext cx="7162800" cy="838200"/>
          </a:xfrm>
        </p:spPr>
        <p:txBody>
          <a:bodyPr>
            <a:noAutofit/>
          </a:bodyPr>
          <a:lstStyle/>
          <a:p>
            <a:pPr algn="ctr"/>
            <a:r>
              <a:rPr lang="en-US" sz="3600" b="1" dirty="0" smtClean="0">
                <a:latin typeface="Calibri" pitchFamily="34" charset="0"/>
                <a:cs typeface="Calibri" pitchFamily="34" charset="0"/>
              </a:rPr>
              <a:t>TFFR Investment </a:t>
            </a:r>
            <a:r>
              <a:rPr lang="en-US" sz="3600" b="1" dirty="0" smtClean="0">
                <a:latin typeface="Calibri" pitchFamily="34" charset="0"/>
              </a:rPr>
              <a:t>Update</a:t>
            </a:r>
            <a:br>
              <a:rPr lang="en-US" sz="3600" b="1" dirty="0" smtClean="0">
                <a:latin typeface="Calibri" pitchFamily="34" charset="0"/>
              </a:rPr>
            </a:br>
            <a:r>
              <a:rPr lang="en-US" sz="1800" b="1" dirty="0" smtClean="0">
                <a:latin typeface="Calibri" pitchFamily="34" charset="0"/>
              </a:rPr>
              <a:t>For the Periods Ended June 30, 2018</a:t>
            </a:r>
            <a:endParaRPr lang="en-US" sz="3600" b="1" dirty="0">
              <a:latin typeface="Calibri" pitchFamily="34" charset="0"/>
              <a:cs typeface="Calibri" pitchFamily="34" charset="0"/>
            </a:endParaRPr>
          </a:p>
        </p:txBody>
      </p:sp>
      <p:sp>
        <p:nvSpPr>
          <p:cNvPr id="2" name="Text Placeholder 1"/>
          <p:cNvSpPr>
            <a:spLocks noGrp="1"/>
          </p:cNvSpPr>
          <p:nvPr>
            <p:ph type="body" idx="1"/>
          </p:nvPr>
        </p:nvSpPr>
        <p:spPr>
          <a:xfrm>
            <a:off x="990600" y="2590800"/>
            <a:ext cx="7391400" cy="3657600"/>
          </a:xfrm>
        </p:spPr>
        <p:txBody>
          <a:bodyPr>
            <a:normAutofit fontScale="92500" lnSpcReduction="20000"/>
          </a:bodyPr>
          <a:lstStyle/>
          <a:p>
            <a:r>
              <a:rPr lang="en-US" sz="2400" dirty="0" smtClean="0"/>
              <a:t>September 19</a:t>
            </a:r>
            <a:r>
              <a:rPr lang="en-US" sz="2400" dirty="0" smtClean="0">
                <a:latin typeface="Calibri" pitchFamily="34" charset="0"/>
                <a:cs typeface="Calibri" pitchFamily="34" charset="0"/>
              </a:rPr>
              <a:t>, 2018</a:t>
            </a:r>
          </a:p>
          <a:p>
            <a:pPr algn="l"/>
            <a:endParaRPr lang="en-US" b="1" dirty="0" smtClean="0">
              <a:solidFill>
                <a:srgbClr val="2715AB"/>
              </a:solidFill>
            </a:endParaRPr>
          </a:p>
          <a:p>
            <a:pPr algn="l"/>
            <a:endParaRPr lang="en-US" b="1" dirty="0" smtClean="0">
              <a:solidFill>
                <a:srgbClr val="2715AB"/>
              </a:solidFill>
            </a:endParaRPr>
          </a:p>
          <a:p>
            <a:pPr algn="l">
              <a:spcBef>
                <a:spcPts val="0"/>
              </a:spcBef>
            </a:pPr>
            <a:r>
              <a:rPr lang="en-US" sz="1600" dirty="0" smtClean="0">
                <a:solidFill>
                  <a:srgbClr val="2715AB"/>
                </a:solidFill>
              </a:rPr>
              <a:t>     Note:  	This document contains unaudited data which is deemed to be</a:t>
            </a:r>
          </a:p>
          <a:p>
            <a:pPr algn="l">
              <a:spcBef>
                <a:spcPts val="0"/>
              </a:spcBef>
            </a:pPr>
            <a:r>
              <a:rPr lang="en-US" sz="1600" dirty="0">
                <a:solidFill>
                  <a:srgbClr val="2715AB"/>
                </a:solidFill>
              </a:rPr>
              <a:t>	</a:t>
            </a:r>
            <a:r>
              <a:rPr lang="en-US" sz="1600" dirty="0" smtClean="0">
                <a:solidFill>
                  <a:srgbClr val="2715AB"/>
                </a:solidFill>
              </a:rPr>
              <a:t>materially accurate, but is unaudited and subject to change.</a:t>
            </a:r>
            <a:endParaRPr lang="en-US" sz="1600" dirty="0">
              <a:solidFill>
                <a:srgbClr val="2715AB"/>
              </a:solidFill>
            </a:endParaRPr>
          </a:p>
          <a:p>
            <a:pPr algn="ctr"/>
            <a:endParaRPr lang="en-US" sz="2000" dirty="0" smtClean="0">
              <a:latin typeface="Calibri" pitchFamily="34" charset="0"/>
              <a:cs typeface="Calibri" pitchFamily="34" charset="0"/>
            </a:endParaRPr>
          </a:p>
          <a:p>
            <a:pPr algn="ctr"/>
            <a:endParaRPr lang="en-US" sz="2000" dirty="0" smtClean="0">
              <a:latin typeface="Calibri" pitchFamily="34" charset="0"/>
              <a:cs typeface="Calibri" pitchFamily="34" charset="0"/>
            </a:endParaRPr>
          </a:p>
          <a:p>
            <a:r>
              <a:rPr lang="en-US" sz="1800" dirty="0" smtClean="0">
                <a:latin typeface="Calibri" pitchFamily="34" charset="0"/>
                <a:cs typeface="Calibri" pitchFamily="34" charset="0"/>
              </a:rPr>
              <a:t>Dave Hunter, </a:t>
            </a:r>
            <a:r>
              <a:rPr lang="en-US" sz="1800" dirty="0" smtClean="0"/>
              <a:t>Executive Director/CIO</a:t>
            </a:r>
          </a:p>
          <a:p>
            <a:r>
              <a:rPr lang="en-US" sz="1800" dirty="0" smtClean="0">
                <a:latin typeface="Calibri" pitchFamily="34" charset="0"/>
                <a:cs typeface="Calibri" pitchFamily="34" charset="0"/>
              </a:rPr>
              <a:t>Darren Schulz, Deputy Chief Investment Officer</a:t>
            </a:r>
          </a:p>
          <a:p>
            <a:r>
              <a:rPr lang="en-US" sz="1800" dirty="0" smtClean="0"/>
              <a:t>Connie Flanagan, Fiscal and Investment Operations Manager</a:t>
            </a:r>
            <a:endParaRPr lang="en-US" sz="1800" dirty="0" smtClean="0">
              <a:latin typeface="Calibri" pitchFamily="34" charset="0"/>
              <a:cs typeface="Calibri" pitchFamily="34" charset="0"/>
            </a:endParaRPr>
          </a:p>
          <a:p>
            <a:r>
              <a:rPr lang="en-US" sz="1800" dirty="0" smtClean="0">
                <a:latin typeface="Calibri" pitchFamily="34" charset="0"/>
                <a:cs typeface="Calibri" pitchFamily="34" charset="0"/>
              </a:rPr>
              <a:t>ND Retirement &amp; Investment Office (RIO)</a:t>
            </a:r>
          </a:p>
          <a:p>
            <a:r>
              <a:rPr lang="en-US" sz="1800" dirty="0" smtClean="0">
                <a:latin typeface="Calibri" pitchFamily="34" charset="0"/>
                <a:cs typeface="Calibri" pitchFamily="34" charset="0"/>
              </a:rPr>
              <a:t>State Investment Board (SIB) </a:t>
            </a:r>
          </a:p>
          <a:p>
            <a:endParaRPr lang="en-US" sz="1800" dirty="0" smtClean="0">
              <a:latin typeface="Calibri" pitchFamily="34" charset="0"/>
              <a:cs typeface="Calibri" pitchFamily="34" charset="0"/>
            </a:endParaRPr>
          </a:p>
          <a:p>
            <a:endParaRPr lang="en-US" sz="2000" dirty="0" smtClean="0"/>
          </a:p>
          <a:p>
            <a:endParaRPr lang="en-US" sz="2000" dirty="0" smtClean="0"/>
          </a:p>
          <a:p>
            <a:endParaRPr lang="en-US" sz="2000"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551FCE-BE3C-4300-B34D-C12151B69C4D}" type="slidenum">
              <a:rPr lang="en-US" smtClean="0"/>
              <a:pPr/>
              <a:t>10</a:t>
            </a:fld>
            <a:endParaRPr lang="en-US" dirty="0"/>
          </a:p>
        </p:txBody>
      </p:sp>
      <p:sp>
        <p:nvSpPr>
          <p:cNvPr id="6" name="TextBox 5"/>
          <p:cNvSpPr txBox="1"/>
          <p:nvPr/>
        </p:nvSpPr>
        <p:spPr>
          <a:xfrm>
            <a:off x="1066800" y="6437784"/>
            <a:ext cx="7710026" cy="230832"/>
          </a:xfrm>
          <a:prstGeom prst="rect">
            <a:avLst/>
          </a:prstGeom>
          <a:noFill/>
        </p:spPr>
        <p:txBody>
          <a:bodyPr wrap="square" rtlCol="0">
            <a:spAutoFit/>
          </a:bodyPr>
          <a:lstStyle/>
          <a:p>
            <a:r>
              <a:rPr lang="en-US" sz="900" b="1" dirty="0" smtClean="0">
                <a:solidFill>
                  <a:srgbClr val="003300"/>
                </a:solidFill>
                <a:latin typeface="Arial" panose="020B0604020202020204" pitchFamily="34" charset="0"/>
                <a:cs typeface="Arial" panose="020B0604020202020204" pitchFamily="34" charset="0"/>
              </a:rPr>
              <a:t>NOTE:  SIB utilizes the private markets to invest in real estate, infrastructure and timber (in addition to private equity and private debt).</a:t>
            </a:r>
            <a:endParaRPr lang="en-US" sz="900" b="1" dirty="0">
              <a:solidFill>
                <a:srgbClr val="00330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457200" y="414554"/>
            <a:ext cx="8241477" cy="5949262"/>
          </a:xfrm>
          <a:prstGeom prst="rect">
            <a:avLst/>
          </a:prstGeom>
        </p:spPr>
      </p:pic>
    </p:spTree>
    <p:extLst>
      <p:ext uri="{BB962C8B-B14F-4D97-AF65-F5344CB8AC3E}">
        <p14:creationId xmlns:p14="http://schemas.microsoft.com/office/powerpoint/2010/main" val="3390846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551FCE-BE3C-4300-B34D-C12151B69C4D}" type="slidenum">
              <a:rPr lang="en-US" smtClean="0"/>
              <a:pPr/>
              <a:t>11</a:t>
            </a:fld>
            <a:endParaRPr lang="en-US" dirty="0"/>
          </a:p>
        </p:txBody>
      </p:sp>
      <p:sp>
        <p:nvSpPr>
          <p:cNvPr id="4" name="Title 1"/>
          <p:cNvSpPr>
            <a:spLocks noGrp="1"/>
          </p:cNvSpPr>
          <p:nvPr>
            <p:ph type="title"/>
          </p:nvPr>
        </p:nvSpPr>
        <p:spPr>
          <a:xfrm>
            <a:off x="457200" y="228600"/>
            <a:ext cx="8229600" cy="913413"/>
          </a:xfrm>
        </p:spPr>
        <p:txBody>
          <a:bodyPr>
            <a:normAutofit fontScale="90000"/>
          </a:bodyPr>
          <a:lstStyle/>
          <a:p>
            <a:pPr algn="ctr"/>
            <a:r>
              <a:rPr lang="en-US" b="1" dirty="0" smtClean="0">
                <a:solidFill>
                  <a:schemeClr val="tx1"/>
                </a:solidFill>
              </a:rPr>
              <a:t>TFFR Activity from June 30, 2017 to June 30, 2018</a:t>
            </a:r>
            <a:endParaRPr lang="en-US" b="1" dirty="0">
              <a:solidFill>
                <a:schemeClr val="tx1"/>
              </a:solidFill>
            </a:endParaRPr>
          </a:p>
        </p:txBody>
      </p:sp>
      <p:sp>
        <p:nvSpPr>
          <p:cNvPr id="9" name="TextBox 8"/>
          <p:cNvSpPr txBox="1"/>
          <p:nvPr/>
        </p:nvSpPr>
        <p:spPr>
          <a:xfrm>
            <a:off x="457200" y="5410200"/>
            <a:ext cx="8229600" cy="830997"/>
          </a:xfrm>
          <a:prstGeom prst="rect">
            <a:avLst/>
          </a:prstGeom>
          <a:noFill/>
        </p:spPr>
        <p:txBody>
          <a:bodyPr wrap="square" rtlCol="0">
            <a:spAutoFit/>
          </a:bodyPr>
          <a:lstStyle/>
          <a:p>
            <a:r>
              <a:rPr lang="en-US" sz="1600" b="1" dirty="0" smtClean="0"/>
              <a:t>Net Investment Position improved by $170 million </a:t>
            </a:r>
            <a:r>
              <a:rPr lang="en-US" sz="1600" b="1" dirty="0" smtClean="0">
                <a:solidFill>
                  <a:srgbClr val="0033CC"/>
                </a:solidFill>
              </a:rPr>
              <a:t>(f) </a:t>
            </a:r>
            <a:r>
              <a:rPr lang="en-US" sz="1600" b="1" dirty="0" smtClean="0"/>
              <a:t>as Pension Benefit Payments exceeded Pension Contributions by </a:t>
            </a:r>
            <a:r>
              <a:rPr lang="en-US" sz="1600" b="1" dirty="0" smtClean="0">
                <a:solidFill>
                  <a:srgbClr val="FF0000"/>
                </a:solidFill>
              </a:rPr>
              <a:t>$39 million </a:t>
            </a:r>
            <a:r>
              <a:rPr lang="en-US" sz="1600" b="1" dirty="0" smtClean="0">
                <a:solidFill>
                  <a:srgbClr val="0033CC"/>
                </a:solidFill>
              </a:rPr>
              <a:t>(b)</a:t>
            </a:r>
            <a:r>
              <a:rPr lang="en-US" sz="1600" b="1" dirty="0" smtClean="0"/>
              <a:t>, while Net Investment Earnings were $211 million </a:t>
            </a:r>
            <a:r>
              <a:rPr lang="en-US" sz="1600" b="1" dirty="0" smtClean="0">
                <a:solidFill>
                  <a:srgbClr val="0033CC"/>
                </a:solidFill>
              </a:rPr>
              <a:t>(c) </a:t>
            </a:r>
            <a:r>
              <a:rPr lang="en-US" sz="1600" b="1" dirty="0" smtClean="0"/>
              <a:t>after investment expenses (of approximately $12 million).</a:t>
            </a:r>
            <a:endParaRPr lang="en-US" sz="1600" b="1" dirty="0"/>
          </a:p>
        </p:txBody>
      </p:sp>
      <p:sp>
        <p:nvSpPr>
          <p:cNvPr id="10" name="TextBox 9"/>
          <p:cNvSpPr txBox="1"/>
          <p:nvPr/>
        </p:nvSpPr>
        <p:spPr>
          <a:xfrm>
            <a:off x="1524000" y="6477000"/>
            <a:ext cx="6172200" cy="276999"/>
          </a:xfrm>
          <a:prstGeom prst="rect">
            <a:avLst/>
          </a:prstGeom>
          <a:noFill/>
        </p:spPr>
        <p:txBody>
          <a:bodyPr wrap="square" rtlCol="0">
            <a:spAutoFit/>
          </a:bodyPr>
          <a:lstStyle/>
          <a:p>
            <a:pPr algn="ctr"/>
            <a:r>
              <a:rPr lang="en-US" sz="1200" dirty="0" smtClean="0">
                <a:solidFill>
                  <a:srgbClr val="C00000"/>
                </a:solidFill>
              </a:rPr>
              <a:t>Note:  The above table is unaudited and subject to change, but deemed to be materially accurate.</a:t>
            </a:r>
            <a:endParaRPr lang="en-US" sz="1200" dirty="0">
              <a:solidFill>
                <a:srgbClr val="C00000"/>
              </a:solidFill>
            </a:endParaRPr>
          </a:p>
        </p:txBody>
      </p:sp>
      <p:pic>
        <p:nvPicPr>
          <p:cNvPr id="2" name="Picture 1"/>
          <p:cNvPicPr>
            <a:picLocks noChangeAspect="1"/>
          </p:cNvPicPr>
          <p:nvPr/>
        </p:nvPicPr>
        <p:blipFill>
          <a:blip r:embed="rId2"/>
          <a:stretch>
            <a:fillRect/>
          </a:stretch>
        </p:blipFill>
        <p:spPr>
          <a:xfrm>
            <a:off x="1066800" y="1286538"/>
            <a:ext cx="6934200" cy="3976425"/>
          </a:xfrm>
          <a:prstGeom prst="rect">
            <a:avLst/>
          </a:prstGeom>
        </p:spPr>
      </p:pic>
    </p:spTree>
    <p:extLst>
      <p:ext uri="{BB962C8B-B14F-4D97-AF65-F5344CB8AC3E}">
        <p14:creationId xmlns:p14="http://schemas.microsoft.com/office/powerpoint/2010/main" val="2523860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cs typeface="Calibri" panose="020F0502020204030204" pitchFamily="34" charset="0"/>
              </a:defRPr>
            </a:lvl1pPr>
            <a:lvl2pPr marL="742950" indent="-285750" eaLnBrk="0" hangingPunct="0">
              <a:spcBef>
                <a:spcPts val="500"/>
              </a:spcBef>
              <a:buClr>
                <a:schemeClr val="accent2"/>
              </a:buClr>
              <a:buSzPct val="76000"/>
              <a:buFont typeface="Wingdings 3" panose="05040102010807070707" pitchFamily="18" charset="2"/>
              <a:buChar char=""/>
              <a:defRPr sz="2300">
                <a:solidFill>
                  <a:schemeClr val="tx2"/>
                </a:solidFill>
                <a:latin typeface="Calibri" panose="020F0502020204030204" pitchFamily="34" charset="0"/>
                <a:cs typeface="Calibri" panose="020F0502020204030204" pitchFamily="34" charset="0"/>
              </a:defRPr>
            </a:lvl2pPr>
            <a:lvl3pPr marL="1143000" indent="-228600" eaLnBrk="0" hangingPunct="0">
              <a:spcBef>
                <a:spcPts val="500"/>
              </a:spcBef>
              <a:buClr>
                <a:srgbClr val="BCBCBC"/>
              </a:buClr>
              <a:buSzPct val="76000"/>
              <a:buFont typeface="Wingdings 3" panose="05040102010807070707" pitchFamily="18" charset="2"/>
              <a:buChar char=""/>
              <a:defRPr sz="2000">
                <a:solidFill>
                  <a:schemeClr val="tx1"/>
                </a:solidFill>
                <a:latin typeface="Calibri" panose="020F0502020204030204" pitchFamily="34" charset="0"/>
                <a:cs typeface="Calibri" panose="020F0502020204030204" pitchFamily="34" charset="0"/>
              </a:defRPr>
            </a:lvl3pPr>
            <a:lvl4pPr marL="1600200" indent="-228600" eaLnBrk="0" hangingPunct="0">
              <a:spcBef>
                <a:spcPts val="400"/>
              </a:spcBef>
              <a:buClr>
                <a:srgbClr val="8BA2B4"/>
              </a:buClr>
              <a:buSzPct val="70000"/>
              <a:buFont typeface="Wingdings" panose="05000000000000000000" pitchFamily="2" charset="2"/>
              <a:buChar char=""/>
              <a:defRPr>
                <a:solidFill>
                  <a:schemeClr val="tx1"/>
                </a:solidFill>
                <a:latin typeface="Calibri" panose="020F0502020204030204" pitchFamily="34" charset="0"/>
                <a:cs typeface="Calibri" panose="020F0502020204030204" pitchFamily="34" charset="0"/>
              </a:defRPr>
            </a:lvl4pPr>
            <a:lvl5pPr marL="2057400" indent="-228600" eaLnBrk="0" hangingPunct="0">
              <a:spcBef>
                <a:spcPts val="300"/>
              </a:spcBef>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9pPr>
          </a:lstStyle>
          <a:p>
            <a:pPr eaLnBrk="1" hangingPunct="1">
              <a:spcBef>
                <a:spcPct val="0"/>
              </a:spcBef>
              <a:buClrTx/>
              <a:buSzTx/>
              <a:buFontTx/>
              <a:buNone/>
            </a:pPr>
            <a:fld id="{3B044517-987C-4196-A6BA-896C3F518739}" type="slidenum">
              <a:rPr lang="en-US" altLang="en-US" sz="1200">
                <a:solidFill>
                  <a:schemeClr val="tx2"/>
                </a:solidFill>
                <a:cs typeface="Arial" panose="020B0604020202020204" pitchFamily="34" charset="0"/>
              </a:rPr>
              <a:pPr eaLnBrk="1" hangingPunct="1">
                <a:spcBef>
                  <a:spcPct val="0"/>
                </a:spcBef>
                <a:buClrTx/>
                <a:buSzTx/>
                <a:buFontTx/>
                <a:buNone/>
              </a:pPr>
              <a:t>12</a:t>
            </a:fld>
            <a:endParaRPr lang="en-US" altLang="en-US" sz="1200">
              <a:solidFill>
                <a:schemeClr val="tx2"/>
              </a:solidFill>
              <a:cs typeface="Arial" panose="020B0604020202020204" pitchFamily="34" charset="0"/>
            </a:endParaRPr>
          </a:p>
        </p:txBody>
      </p:sp>
      <p:sp>
        <p:nvSpPr>
          <p:cNvPr id="20485" name="TextBox 6"/>
          <p:cNvSpPr txBox="1">
            <a:spLocks noChangeArrowheads="1"/>
          </p:cNvSpPr>
          <p:nvPr/>
        </p:nvSpPr>
        <p:spPr bwMode="auto">
          <a:xfrm>
            <a:off x="1981200" y="6400800"/>
            <a:ext cx="57912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cs typeface="Calibri" panose="020F0502020204030204" pitchFamily="34" charset="0"/>
              </a:defRPr>
            </a:lvl1pPr>
            <a:lvl2pPr marL="742950" indent="-285750" eaLnBrk="0" hangingPunct="0">
              <a:spcBef>
                <a:spcPts val="500"/>
              </a:spcBef>
              <a:buClr>
                <a:schemeClr val="accent2"/>
              </a:buClr>
              <a:buSzPct val="76000"/>
              <a:buFont typeface="Wingdings 3" panose="05040102010807070707" pitchFamily="18" charset="2"/>
              <a:buChar char=""/>
              <a:defRPr sz="2300">
                <a:solidFill>
                  <a:schemeClr val="tx2"/>
                </a:solidFill>
                <a:latin typeface="Calibri" panose="020F0502020204030204" pitchFamily="34" charset="0"/>
                <a:cs typeface="Calibri" panose="020F0502020204030204" pitchFamily="34" charset="0"/>
              </a:defRPr>
            </a:lvl2pPr>
            <a:lvl3pPr marL="1143000" indent="-228600" eaLnBrk="0" hangingPunct="0">
              <a:spcBef>
                <a:spcPts val="500"/>
              </a:spcBef>
              <a:buClr>
                <a:srgbClr val="BCBCBC"/>
              </a:buClr>
              <a:buSzPct val="76000"/>
              <a:buFont typeface="Wingdings 3" panose="05040102010807070707" pitchFamily="18" charset="2"/>
              <a:buChar char=""/>
              <a:defRPr sz="2000">
                <a:solidFill>
                  <a:schemeClr val="tx1"/>
                </a:solidFill>
                <a:latin typeface="Calibri" panose="020F0502020204030204" pitchFamily="34" charset="0"/>
                <a:cs typeface="Calibri" panose="020F0502020204030204" pitchFamily="34" charset="0"/>
              </a:defRPr>
            </a:lvl3pPr>
            <a:lvl4pPr marL="1600200" indent="-228600" eaLnBrk="0" hangingPunct="0">
              <a:spcBef>
                <a:spcPts val="400"/>
              </a:spcBef>
              <a:buClr>
                <a:srgbClr val="8BA2B4"/>
              </a:buClr>
              <a:buSzPct val="70000"/>
              <a:buFont typeface="Wingdings" panose="05000000000000000000" pitchFamily="2" charset="2"/>
              <a:buChar char=""/>
              <a:defRPr>
                <a:solidFill>
                  <a:schemeClr val="tx1"/>
                </a:solidFill>
                <a:latin typeface="Calibri" panose="020F0502020204030204" pitchFamily="34" charset="0"/>
                <a:cs typeface="Calibri" panose="020F0502020204030204" pitchFamily="34" charset="0"/>
              </a:defRPr>
            </a:lvl4pPr>
            <a:lvl5pPr marL="2057400" indent="-228600" eaLnBrk="0" hangingPunct="0">
              <a:spcBef>
                <a:spcPts val="300"/>
              </a:spcBef>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9pPr>
          </a:lstStyle>
          <a:p>
            <a:pPr eaLnBrk="1" hangingPunct="1">
              <a:spcBef>
                <a:spcPct val="0"/>
              </a:spcBef>
              <a:buClrTx/>
              <a:buSzTx/>
              <a:buFontTx/>
              <a:buNone/>
            </a:pPr>
            <a:r>
              <a:rPr lang="en-US" altLang="en-US" sz="900" b="1" dirty="0">
                <a:solidFill>
                  <a:srgbClr val="C00000"/>
                </a:solidFill>
                <a:latin typeface="Arial" panose="020B0604020202020204" pitchFamily="34" charset="0"/>
                <a:cs typeface="Arial" panose="020B0604020202020204" pitchFamily="34" charset="0"/>
              </a:rPr>
              <a:t>Note:  All amounts are deemed to be materially accurate, but are unaudited and subject to change.</a:t>
            </a:r>
          </a:p>
        </p:txBody>
      </p:sp>
      <p:pic>
        <p:nvPicPr>
          <p:cNvPr id="3" name="Picture 2"/>
          <p:cNvPicPr>
            <a:picLocks noChangeAspect="1"/>
          </p:cNvPicPr>
          <p:nvPr/>
        </p:nvPicPr>
        <p:blipFill>
          <a:blip r:embed="rId2"/>
          <a:stretch>
            <a:fillRect/>
          </a:stretch>
        </p:blipFill>
        <p:spPr>
          <a:xfrm>
            <a:off x="228600" y="457200"/>
            <a:ext cx="8771664" cy="5773680"/>
          </a:xfrm>
          <a:prstGeom prst="rect">
            <a:avLst/>
          </a:prstGeom>
        </p:spPr>
      </p:pic>
    </p:spTree>
    <p:extLst>
      <p:ext uri="{BB962C8B-B14F-4D97-AF65-F5344CB8AC3E}">
        <p14:creationId xmlns:p14="http://schemas.microsoft.com/office/powerpoint/2010/main" val="3895360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 y="457200"/>
            <a:ext cx="8686800" cy="609600"/>
          </a:xfrm>
        </p:spPr>
        <p:txBody>
          <a:bodyPr>
            <a:normAutofit/>
          </a:bodyPr>
          <a:lstStyle/>
          <a:p>
            <a:pPr algn="ctr" eaLnBrk="1" hangingPunct="1"/>
            <a:r>
              <a:rPr lang="en-US" altLang="en-US" sz="2800" b="1" dirty="0" smtClean="0">
                <a:solidFill>
                  <a:schemeClr val="tx1"/>
                </a:solidFill>
              </a:rPr>
              <a:t>Global Equity, Fixed Income and Real Asset Valuations</a:t>
            </a:r>
            <a:endParaRPr lang="en-US" altLang="en-US" sz="2800" dirty="0" smtClean="0">
              <a:solidFill>
                <a:schemeClr val="tx1"/>
              </a:solidFill>
            </a:endParaRPr>
          </a:p>
        </p:txBody>
      </p:sp>
      <p:sp>
        <p:nvSpPr>
          <p:cNvPr id="1331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Calibri" pitchFamily="34" charset="0"/>
                <a:ea typeface="Calibri" pitchFamily="34" charset="0"/>
                <a:cs typeface="Calibri"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Calibri" pitchFamily="34" charset="0"/>
                <a:ea typeface="Calibri" pitchFamily="34" charset="0"/>
                <a:cs typeface="Calibri"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Calibri" pitchFamily="34" charset="0"/>
                <a:ea typeface="Calibri" pitchFamily="34" charset="0"/>
                <a:cs typeface="Calibri"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Calibri" pitchFamily="34" charset="0"/>
                <a:ea typeface="Calibri" pitchFamily="34" charset="0"/>
                <a:cs typeface="Calibri"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9pPr>
          </a:lstStyle>
          <a:p>
            <a:pPr eaLnBrk="1" fontAlgn="base" hangingPunct="1">
              <a:spcBef>
                <a:spcPct val="0"/>
              </a:spcBef>
              <a:spcAft>
                <a:spcPct val="0"/>
              </a:spcAft>
              <a:buClrTx/>
              <a:buSzTx/>
              <a:buFontTx/>
              <a:buNone/>
            </a:pPr>
            <a:fld id="{09BE50BD-297E-443A-AB60-0C6E789E4AFC}" type="slidenum">
              <a:rPr lang="en-US" altLang="en-US" sz="1200" smtClean="0">
                <a:solidFill>
                  <a:schemeClr val="tx2"/>
                </a:solidFill>
                <a:cs typeface="Arial" charset="0"/>
              </a:rPr>
              <a:pPr eaLnBrk="1" fontAlgn="base" hangingPunct="1">
                <a:spcBef>
                  <a:spcPct val="0"/>
                </a:spcBef>
                <a:spcAft>
                  <a:spcPct val="0"/>
                </a:spcAft>
                <a:buClrTx/>
                <a:buSzTx/>
                <a:buFontTx/>
                <a:buNone/>
              </a:pPr>
              <a:t>13</a:t>
            </a:fld>
            <a:endParaRPr lang="en-US" altLang="en-US" sz="1200" dirty="0" smtClean="0">
              <a:solidFill>
                <a:schemeClr val="tx2"/>
              </a:solidFill>
              <a:cs typeface="Arial" charset="0"/>
            </a:endParaRPr>
          </a:p>
        </p:txBody>
      </p:sp>
      <p:pic>
        <p:nvPicPr>
          <p:cNvPr id="2" name="Picture 1"/>
          <p:cNvPicPr>
            <a:picLocks noChangeAspect="1"/>
          </p:cNvPicPr>
          <p:nvPr/>
        </p:nvPicPr>
        <p:blipFill>
          <a:blip r:embed="rId2"/>
          <a:stretch>
            <a:fillRect/>
          </a:stretch>
        </p:blipFill>
        <p:spPr>
          <a:xfrm>
            <a:off x="452932" y="1281254"/>
            <a:ext cx="8211728" cy="4967146"/>
          </a:xfrm>
          <a:prstGeom prst="rect">
            <a:avLst/>
          </a:prstGeom>
        </p:spPr>
      </p:pic>
    </p:spTree>
    <p:extLst>
      <p:ext uri="{BB962C8B-B14F-4D97-AF65-F5344CB8AC3E}">
        <p14:creationId xmlns:p14="http://schemas.microsoft.com/office/powerpoint/2010/main" val="3285630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9575" y="290423"/>
            <a:ext cx="2000248" cy="1200329"/>
          </a:xfrm>
          <a:prstGeom prst="rect">
            <a:avLst/>
          </a:prstGeom>
          <a:solidFill>
            <a:schemeClr val="bg1">
              <a:lumMod val="85000"/>
            </a:schemeClr>
          </a:solidFill>
          <a:ln w="38100">
            <a:solidFill>
              <a:schemeClr val="tx1"/>
            </a:solidFill>
          </a:ln>
        </p:spPr>
        <p:txBody>
          <a:bodyPr wrap="square" rtlCol="0">
            <a:spAutoFit/>
          </a:bodyPr>
          <a:lstStyle/>
          <a:p>
            <a:r>
              <a:rPr lang="en-US" b="1" dirty="0" smtClean="0"/>
              <a:t>TFFR Net Returns for Periods Ended </a:t>
            </a:r>
          </a:p>
          <a:p>
            <a:r>
              <a:rPr lang="en-US" b="1" dirty="0" smtClean="0"/>
              <a:t>June 30, 2018</a:t>
            </a:r>
            <a:endParaRPr lang="en-US" b="1" dirty="0"/>
          </a:p>
        </p:txBody>
      </p:sp>
      <p:sp>
        <p:nvSpPr>
          <p:cNvPr id="6" name="TextBox 5"/>
          <p:cNvSpPr txBox="1"/>
          <p:nvPr/>
        </p:nvSpPr>
        <p:spPr>
          <a:xfrm>
            <a:off x="409574" y="1726291"/>
            <a:ext cx="2000249" cy="4647426"/>
          </a:xfrm>
          <a:prstGeom prst="rect">
            <a:avLst/>
          </a:prstGeom>
          <a:solidFill>
            <a:schemeClr val="bg1">
              <a:lumMod val="85000"/>
            </a:schemeClr>
          </a:solidFill>
          <a:ln w="38100">
            <a:solidFill>
              <a:schemeClr val="tx1"/>
            </a:solidFill>
          </a:ln>
        </p:spPr>
        <p:txBody>
          <a:bodyPr wrap="square" rtlCol="0">
            <a:spAutoFit/>
          </a:bodyPr>
          <a:lstStyle/>
          <a:p>
            <a:pPr algn="ctr"/>
            <a:r>
              <a:rPr lang="en-US" sz="1600" b="1" dirty="0" smtClean="0">
                <a:solidFill>
                  <a:srgbClr val="0033CC"/>
                </a:solidFill>
                <a:latin typeface="Arial" panose="020B0604020202020204" pitchFamily="34" charset="0"/>
                <a:cs typeface="Arial" panose="020B0604020202020204" pitchFamily="34" charset="0"/>
              </a:rPr>
              <a:t>TFFR earned 9.1% for the fiscal year ended June 30, 2018, </a:t>
            </a:r>
            <a:r>
              <a:rPr lang="en-US" sz="1600" b="1" dirty="0" smtClean="0">
                <a:latin typeface="Arial" panose="020B0604020202020204" pitchFamily="34" charset="0"/>
                <a:cs typeface="Arial" panose="020B0604020202020204" pitchFamily="34" charset="0"/>
              </a:rPr>
              <a:t>beating the Policy Target Benchmark Return of 7.9%.</a:t>
            </a:r>
            <a:r>
              <a:rPr lang="en-US" sz="1600" b="1" dirty="0" smtClean="0">
                <a:solidFill>
                  <a:srgbClr val="006600"/>
                </a:solidFill>
                <a:latin typeface="Arial" panose="020B0604020202020204" pitchFamily="34" charset="0"/>
                <a:cs typeface="Arial" panose="020B0604020202020204" pitchFamily="34" charset="0"/>
              </a:rPr>
              <a:t>  </a:t>
            </a:r>
          </a:p>
          <a:p>
            <a:pPr algn="ctr"/>
            <a:endParaRPr lang="en-US" sz="800" b="1" dirty="0">
              <a:solidFill>
                <a:srgbClr val="0033CC"/>
              </a:solidFill>
              <a:latin typeface="Arial" panose="020B0604020202020204" pitchFamily="34" charset="0"/>
              <a:cs typeface="Arial" panose="020B0604020202020204" pitchFamily="34" charset="0"/>
            </a:endParaRPr>
          </a:p>
          <a:p>
            <a:pPr algn="ctr"/>
            <a:r>
              <a:rPr lang="en-US" sz="1600" b="1" dirty="0" smtClean="0">
                <a:latin typeface="Arial" panose="020B0604020202020204" pitchFamily="34" charset="0"/>
                <a:cs typeface="Arial" panose="020B0604020202020204" pitchFamily="34" charset="0"/>
              </a:rPr>
              <a:t>TFFR’s U.S. Equities were the top performer with a 16.4% return in FY 2018 followed by Global and International Equities at 12.3% and 10.1%, respectively in fiscal 2018.  </a:t>
            </a:r>
            <a:endParaRPr lang="en-US" sz="16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2590800" y="290423"/>
            <a:ext cx="6096000" cy="6056806"/>
          </a:xfrm>
          <a:prstGeom prst="rect">
            <a:avLst/>
          </a:prstGeom>
        </p:spPr>
      </p:pic>
    </p:spTree>
    <p:extLst>
      <p:ext uri="{BB962C8B-B14F-4D97-AF65-F5344CB8AC3E}">
        <p14:creationId xmlns:p14="http://schemas.microsoft.com/office/powerpoint/2010/main" val="2462440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9676" y="2057400"/>
            <a:ext cx="2000248" cy="4185761"/>
          </a:xfrm>
          <a:prstGeom prst="rect">
            <a:avLst/>
          </a:prstGeom>
          <a:solidFill>
            <a:schemeClr val="bg1">
              <a:lumMod val="85000"/>
            </a:schemeClr>
          </a:solidFill>
          <a:ln w="38100">
            <a:solidFill>
              <a:schemeClr val="tx1"/>
            </a:solidFill>
          </a:ln>
        </p:spPr>
        <p:txBody>
          <a:bodyPr wrap="square" rtlCol="0">
            <a:spAutoFit/>
          </a:bodyPr>
          <a:lstStyle/>
          <a:p>
            <a:pPr algn="ctr"/>
            <a:r>
              <a:rPr lang="en-US" sz="1400" b="1" dirty="0" smtClean="0">
                <a:solidFill>
                  <a:srgbClr val="0033CC"/>
                </a:solidFill>
                <a:latin typeface="Arial" panose="020B0604020202020204" pitchFamily="34" charset="0"/>
                <a:cs typeface="Arial" panose="020B0604020202020204" pitchFamily="34" charset="0"/>
              </a:rPr>
              <a:t>Private Equity returns are disappointing in recent years although post-2012 investments with Adams Street Partners (in their 2016, 2016 and 2017 Global Funds) have been encouraging and the BlackRock PEP program should start to generate more consistently positive returns within the next two years, if not in Fiscal 2019.</a:t>
            </a:r>
            <a:r>
              <a:rPr lang="en-US" sz="1400" b="1" dirty="0" smtClean="0">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2"/>
          <a:stretch>
            <a:fillRect/>
          </a:stretch>
        </p:blipFill>
        <p:spPr>
          <a:xfrm>
            <a:off x="2741988" y="533400"/>
            <a:ext cx="5883311" cy="5791200"/>
          </a:xfrm>
          <a:prstGeom prst="rect">
            <a:avLst/>
          </a:prstGeom>
        </p:spPr>
      </p:pic>
      <p:sp>
        <p:nvSpPr>
          <p:cNvPr id="7" name="TextBox 6"/>
          <p:cNvSpPr txBox="1"/>
          <p:nvPr/>
        </p:nvSpPr>
        <p:spPr>
          <a:xfrm>
            <a:off x="369676" y="533400"/>
            <a:ext cx="2000248" cy="1200329"/>
          </a:xfrm>
          <a:prstGeom prst="rect">
            <a:avLst/>
          </a:prstGeom>
          <a:solidFill>
            <a:schemeClr val="bg1">
              <a:lumMod val="85000"/>
            </a:schemeClr>
          </a:solidFill>
          <a:ln w="38100">
            <a:solidFill>
              <a:schemeClr val="tx1"/>
            </a:solidFill>
          </a:ln>
        </p:spPr>
        <p:txBody>
          <a:bodyPr wrap="square" rtlCol="0">
            <a:spAutoFit/>
          </a:bodyPr>
          <a:lstStyle/>
          <a:p>
            <a:r>
              <a:rPr lang="en-US" b="1" dirty="0" smtClean="0"/>
              <a:t>TFFR Net Returns for Periods Ended </a:t>
            </a:r>
          </a:p>
          <a:p>
            <a:r>
              <a:rPr lang="en-US" b="1" dirty="0" smtClean="0"/>
              <a:t>June 30, 2018</a:t>
            </a:r>
            <a:endParaRPr lang="en-US" b="1" dirty="0"/>
          </a:p>
        </p:txBody>
      </p:sp>
    </p:spTree>
    <p:extLst>
      <p:ext uri="{BB962C8B-B14F-4D97-AF65-F5344CB8AC3E}">
        <p14:creationId xmlns:p14="http://schemas.microsoft.com/office/powerpoint/2010/main" val="88417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9676" y="2133600"/>
            <a:ext cx="2000248" cy="3754874"/>
          </a:xfrm>
          <a:prstGeom prst="rect">
            <a:avLst/>
          </a:prstGeom>
          <a:solidFill>
            <a:schemeClr val="bg1">
              <a:lumMod val="85000"/>
            </a:schemeClr>
          </a:solidFill>
          <a:ln w="38100">
            <a:solidFill>
              <a:schemeClr val="tx1"/>
            </a:solidFill>
          </a:ln>
        </p:spPr>
        <p:txBody>
          <a:bodyPr wrap="square" rtlCol="0">
            <a:spAutoFit/>
          </a:bodyPr>
          <a:lstStyle/>
          <a:p>
            <a:pPr algn="ctr"/>
            <a:r>
              <a:rPr lang="en-US" sz="1400" b="1" dirty="0" smtClean="0">
                <a:solidFill>
                  <a:srgbClr val="0033CC"/>
                </a:solidFill>
                <a:latin typeface="Arial" panose="020B0604020202020204" pitchFamily="34" charset="0"/>
                <a:cs typeface="Arial" panose="020B0604020202020204" pitchFamily="34" charset="0"/>
              </a:rPr>
              <a:t>Global Fixed Income earned 3.58% in fiscal 2018, </a:t>
            </a:r>
            <a:r>
              <a:rPr lang="en-US" sz="1400" b="1" dirty="0" smtClean="0">
                <a:latin typeface="Arial" panose="020B0604020202020204" pitchFamily="34" charset="0"/>
                <a:cs typeface="Arial" panose="020B0604020202020204" pitchFamily="34" charset="0"/>
              </a:rPr>
              <a:t>exceeding the 2.00% benchmark. Strong returns in Private Credit strategies with PIMCO and Declaration more than offset disappointing returns with Loomis Sayles in public high yield and long-term U.S. Treasuries during the last fiscal year.  </a:t>
            </a:r>
          </a:p>
        </p:txBody>
      </p:sp>
      <p:sp>
        <p:nvSpPr>
          <p:cNvPr id="6" name="TextBox 5"/>
          <p:cNvSpPr txBox="1"/>
          <p:nvPr/>
        </p:nvSpPr>
        <p:spPr>
          <a:xfrm>
            <a:off x="369676" y="499262"/>
            <a:ext cx="2000248" cy="1200329"/>
          </a:xfrm>
          <a:prstGeom prst="rect">
            <a:avLst/>
          </a:prstGeom>
          <a:solidFill>
            <a:schemeClr val="bg1">
              <a:lumMod val="85000"/>
            </a:schemeClr>
          </a:solidFill>
          <a:ln w="38100">
            <a:solidFill>
              <a:schemeClr val="tx1"/>
            </a:solidFill>
          </a:ln>
        </p:spPr>
        <p:txBody>
          <a:bodyPr wrap="square" rtlCol="0">
            <a:spAutoFit/>
          </a:bodyPr>
          <a:lstStyle/>
          <a:p>
            <a:r>
              <a:rPr lang="en-US" b="1" dirty="0" smtClean="0"/>
              <a:t>TFFR Net Returns for Periods Ended </a:t>
            </a:r>
          </a:p>
          <a:p>
            <a:r>
              <a:rPr lang="en-US" b="1" dirty="0" smtClean="0"/>
              <a:t>June 30, 2018</a:t>
            </a:r>
            <a:endParaRPr lang="en-US" b="1" dirty="0"/>
          </a:p>
        </p:txBody>
      </p:sp>
      <p:pic>
        <p:nvPicPr>
          <p:cNvPr id="3" name="Picture 2"/>
          <p:cNvPicPr>
            <a:picLocks noChangeAspect="1"/>
          </p:cNvPicPr>
          <p:nvPr/>
        </p:nvPicPr>
        <p:blipFill>
          <a:blip r:embed="rId2"/>
          <a:stretch>
            <a:fillRect/>
          </a:stretch>
        </p:blipFill>
        <p:spPr>
          <a:xfrm>
            <a:off x="2590800" y="499262"/>
            <a:ext cx="5943600" cy="5850545"/>
          </a:xfrm>
          <a:prstGeom prst="rect">
            <a:avLst/>
          </a:prstGeom>
        </p:spPr>
      </p:pic>
    </p:spTree>
    <p:extLst>
      <p:ext uri="{BB962C8B-B14F-4D97-AF65-F5344CB8AC3E}">
        <p14:creationId xmlns:p14="http://schemas.microsoft.com/office/powerpoint/2010/main" val="69202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9676" y="1905000"/>
            <a:ext cx="2030979" cy="4185761"/>
          </a:xfrm>
          <a:prstGeom prst="rect">
            <a:avLst/>
          </a:prstGeom>
          <a:solidFill>
            <a:schemeClr val="bg1">
              <a:lumMod val="85000"/>
            </a:schemeClr>
          </a:solidFill>
          <a:ln w="38100">
            <a:solidFill>
              <a:schemeClr val="tx1"/>
            </a:solidFill>
          </a:ln>
        </p:spPr>
        <p:txBody>
          <a:bodyPr wrap="square" rtlCol="0">
            <a:spAutoFit/>
          </a:bodyPr>
          <a:lstStyle/>
          <a:p>
            <a:pPr algn="ctr"/>
            <a:r>
              <a:rPr lang="en-US" sz="1400" b="1" dirty="0" smtClean="0">
                <a:solidFill>
                  <a:srgbClr val="0033CC"/>
                </a:solidFill>
                <a:latin typeface="Arial" panose="020B0604020202020204" pitchFamily="34" charset="0"/>
                <a:cs typeface="Arial" panose="020B0604020202020204" pitchFamily="34" charset="0"/>
              </a:rPr>
              <a:t>Global Real Assets earned over 6% in Fiscal 2018 </a:t>
            </a:r>
            <a:r>
              <a:rPr lang="en-US" sz="1400" b="1" dirty="0" smtClean="0">
                <a:latin typeface="Arial" panose="020B0604020202020204" pitchFamily="34" charset="0"/>
                <a:cs typeface="Arial" panose="020B0604020202020204" pitchFamily="34" charset="0"/>
              </a:rPr>
              <a:t>with Real Estate and Infra-structure earning 7.7% and 7.3%, respectively, </a:t>
            </a:r>
            <a:r>
              <a:rPr lang="en-US" sz="1400" b="1" dirty="0" smtClean="0">
                <a:solidFill>
                  <a:srgbClr val="C00000"/>
                </a:solidFill>
                <a:latin typeface="Arial" panose="020B0604020202020204" pitchFamily="34" charset="0"/>
                <a:cs typeface="Arial" panose="020B0604020202020204" pitchFamily="34" charset="0"/>
              </a:rPr>
              <a:t>while Timber valuations declined 2.5% last year</a:t>
            </a:r>
            <a:r>
              <a:rPr lang="en-US" sz="1400" b="1" dirty="0" smtClean="0">
                <a:latin typeface="Arial" panose="020B0604020202020204" pitchFamily="34" charset="0"/>
                <a:cs typeface="Arial" panose="020B0604020202020204" pitchFamily="34" charset="0"/>
              </a:rPr>
              <a:t>. </a:t>
            </a:r>
            <a:r>
              <a:rPr lang="en-US" sz="1400" b="1" dirty="0" smtClean="0">
                <a:solidFill>
                  <a:srgbClr val="0033CC"/>
                </a:solidFill>
                <a:latin typeface="Arial" panose="020B0604020202020204" pitchFamily="34" charset="0"/>
                <a:cs typeface="Arial" panose="020B0604020202020204" pitchFamily="34" charset="0"/>
              </a:rPr>
              <a:t>Global Real Assets have generate above benchmark returns of nearly 8% for the 5-years ended June 30, 2018</a:t>
            </a:r>
            <a:r>
              <a:rPr lang="en-US" sz="1400" b="1" dirty="0" smtClean="0">
                <a:latin typeface="Arial" panose="020B0604020202020204" pitchFamily="34" charset="0"/>
                <a:cs typeface="Arial" panose="020B0604020202020204" pitchFamily="34" charset="0"/>
              </a:rPr>
              <a:t>, largely due to 10% target allocation to Real Estate with JPMorgan and Invesco.</a:t>
            </a:r>
            <a:endParaRPr lang="en-US" sz="1400" b="1" dirty="0">
              <a:solidFill>
                <a:srgbClr val="C00000"/>
              </a:solidFill>
              <a:latin typeface="Arial" panose="020B0604020202020204" pitchFamily="34" charset="0"/>
              <a:cs typeface="Arial" panose="020B0604020202020204" pitchFamily="34" charset="0"/>
            </a:endParaRPr>
          </a:p>
        </p:txBody>
      </p:sp>
      <p:sp>
        <p:nvSpPr>
          <p:cNvPr id="6" name="TextBox 5"/>
          <p:cNvSpPr txBox="1"/>
          <p:nvPr/>
        </p:nvSpPr>
        <p:spPr>
          <a:xfrm>
            <a:off x="369676" y="533400"/>
            <a:ext cx="2000248" cy="1200329"/>
          </a:xfrm>
          <a:prstGeom prst="rect">
            <a:avLst/>
          </a:prstGeom>
          <a:solidFill>
            <a:schemeClr val="bg1">
              <a:lumMod val="85000"/>
            </a:schemeClr>
          </a:solidFill>
          <a:ln w="38100">
            <a:solidFill>
              <a:schemeClr val="tx1"/>
            </a:solidFill>
          </a:ln>
        </p:spPr>
        <p:txBody>
          <a:bodyPr wrap="square" rtlCol="0">
            <a:spAutoFit/>
          </a:bodyPr>
          <a:lstStyle/>
          <a:p>
            <a:r>
              <a:rPr lang="en-US" b="1" dirty="0" smtClean="0"/>
              <a:t>TFFR Net Returns for Periods Ended </a:t>
            </a:r>
          </a:p>
          <a:p>
            <a:r>
              <a:rPr lang="en-US" b="1" dirty="0" smtClean="0"/>
              <a:t>June 30, 2018</a:t>
            </a:r>
            <a:endParaRPr lang="en-US" b="1" dirty="0"/>
          </a:p>
        </p:txBody>
      </p:sp>
      <p:pic>
        <p:nvPicPr>
          <p:cNvPr id="2" name="Picture 1"/>
          <p:cNvPicPr>
            <a:picLocks noChangeAspect="1"/>
          </p:cNvPicPr>
          <p:nvPr/>
        </p:nvPicPr>
        <p:blipFill>
          <a:blip r:embed="rId2"/>
          <a:stretch>
            <a:fillRect/>
          </a:stretch>
        </p:blipFill>
        <p:spPr>
          <a:xfrm>
            <a:off x="2514600" y="533400"/>
            <a:ext cx="6248400" cy="5638800"/>
          </a:xfrm>
          <a:prstGeom prst="rect">
            <a:avLst/>
          </a:prstGeom>
        </p:spPr>
      </p:pic>
    </p:spTree>
    <p:extLst>
      <p:ext uri="{BB962C8B-B14F-4D97-AF65-F5344CB8AC3E}">
        <p14:creationId xmlns:p14="http://schemas.microsoft.com/office/powerpoint/2010/main" val="3816142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551FCE-BE3C-4300-B34D-C12151B69C4D}" type="slidenum">
              <a:rPr lang="en-US" smtClean="0"/>
              <a:pPr/>
              <a:t>18</a:t>
            </a:fld>
            <a:endParaRPr lang="en-US" dirty="0"/>
          </a:p>
        </p:txBody>
      </p:sp>
      <p:sp>
        <p:nvSpPr>
          <p:cNvPr id="11" name="TextBox 10"/>
          <p:cNvSpPr txBox="1"/>
          <p:nvPr/>
        </p:nvSpPr>
        <p:spPr>
          <a:xfrm>
            <a:off x="1066800" y="6427077"/>
            <a:ext cx="7543800" cy="276999"/>
          </a:xfrm>
          <a:prstGeom prst="rect">
            <a:avLst/>
          </a:prstGeom>
          <a:solidFill>
            <a:schemeClr val="bg1">
              <a:lumMod val="75000"/>
            </a:schemeClr>
          </a:solidFill>
          <a:ln w="38100">
            <a:solidFill>
              <a:schemeClr val="tx1"/>
            </a:solidFill>
          </a:ln>
        </p:spPr>
        <p:txBody>
          <a:bodyPr wrap="square" rtlCol="0">
            <a:spAutoFit/>
          </a:bodyPr>
          <a:lstStyle/>
          <a:p>
            <a:pPr algn="ctr"/>
            <a:r>
              <a:rPr lang="en-US" sz="1200" b="1" dirty="0" smtClean="0">
                <a:solidFill>
                  <a:srgbClr val="0033CC"/>
                </a:solidFill>
              </a:rPr>
              <a:t>TFFR assets exceed $2.5 billion as of June 30, 2018, </a:t>
            </a:r>
            <a:r>
              <a:rPr lang="en-US" sz="1200" b="1" dirty="0" smtClean="0">
                <a:solidFill>
                  <a:srgbClr val="006600"/>
                </a:solidFill>
              </a:rPr>
              <a:t>while net investment income exceeds </a:t>
            </a:r>
            <a:r>
              <a:rPr lang="en-US" sz="1200" b="1" smtClean="0">
                <a:solidFill>
                  <a:srgbClr val="006600"/>
                </a:solidFill>
              </a:rPr>
              <a:t>$</a:t>
            </a:r>
            <a:r>
              <a:rPr lang="en-US" sz="1200" b="1" smtClean="0">
                <a:solidFill>
                  <a:srgbClr val="006600"/>
                </a:solidFill>
              </a:rPr>
              <a:t>211 </a:t>
            </a:r>
            <a:r>
              <a:rPr lang="en-US" sz="1200" b="1" dirty="0" smtClean="0">
                <a:solidFill>
                  <a:srgbClr val="006600"/>
                </a:solidFill>
              </a:rPr>
              <a:t>million.</a:t>
            </a:r>
            <a:endParaRPr lang="en-US" sz="1200" b="1" dirty="0">
              <a:solidFill>
                <a:srgbClr val="006600"/>
              </a:solidFill>
            </a:endParaRPr>
          </a:p>
        </p:txBody>
      </p:sp>
      <p:pic>
        <p:nvPicPr>
          <p:cNvPr id="4" name="Picture 3"/>
          <p:cNvPicPr>
            <a:picLocks noChangeAspect="1"/>
          </p:cNvPicPr>
          <p:nvPr/>
        </p:nvPicPr>
        <p:blipFill>
          <a:blip r:embed="rId2"/>
          <a:stretch>
            <a:fillRect/>
          </a:stretch>
        </p:blipFill>
        <p:spPr>
          <a:xfrm>
            <a:off x="457200" y="480225"/>
            <a:ext cx="4038600" cy="5768175"/>
          </a:xfrm>
          <a:prstGeom prst="rect">
            <a:avLst/>
          </a:prstGeom>
        </p:spPr>
      </p:pic>
      <p:sp>
        <p:nvSpPr>
          <p:cNvPr id="10" name="Right Arrow 9"/>
          <p:cNvSpPr/>
          <p:nvPr/>
        </p:nvSpPr>
        <p:spPr>
          <a:xfrm>
            <a:off x="1447800" y="5943600"/>
            <a:ext cx="1295400" cy="152400"/>
          </a:xfrm>
          <a:prstGeom prst="rightArrow">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4485437" y="426835"/>
            <a:ext cx="4258056" cy="5897765"/>
          </a:xfrm>
          <a:prstGeom prst="rect">
            <a:avLst/>
          </a:prstGeom>
        </p:spPr>
      </p:pic>
      <p:sp>
        <p:nvSpPr>
          <p:cNvPr id="12" name="Right Arrow 11"/>
          <p:cNvSpPr/>
          <p:nvPr/>
        </p:nvSpPr>
        <p:spPr>
          <a:xfrm>
            <a:off x="5729630" y="3429001"/>
            <a:ext cx="2271370" cy="152399"/>
          </a:xfrm>
          <a:prstGeom prst="rightArrow">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825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1371600"/>
            <a:ext cx="6858000" cy="838200"/>
          </a:xfrm>
        </p:spPr>
        <p:txBody>
          <a:bodyPr>
            <a:noAutofit/>
          </a:bodyPr>
          <a:lstStyle/>
          <a:p>
            <a:pPr algn="ctr"/>
            <a:r>
              <a:rPr lang="en-US" b="1" dirty="0" smtClean="0">
                <a:latin typeface="Calibri" pitchFamily="34" charset="0"/>
              </a:rPr>
              <a:t>TFFR Investment Policy Statement </a:t>
            </a:r>
            <a:r>
              <a:rPr lang="en-US" sz="2400" b="1" dirty="0" smtClean="0">
                <a:latin typeface="Calibri" pitchFamily="34" charset="0"/>
              </a:rPr>
              <a:t>Annual Review</a:t>
            </a:r>
            <a:r>
              <a:rPr lang="en-US" b="1" dirty="0" smtClean="0">
                <a:latin typeface="Calibri" pitchFamily="34" charset="0"/>
              </a:rPr>
              <a:t/>
            </a:r>
            <a:br>
              <a:rPr lang="en-US" b="1" dirty="0" smtClean="0">
                <a:latin typeface="Calibri" pitchFamily="34" charset="0"/>
              </a:rPr>
            </a:br>
            <a:endParaRPr lang="en-US" sz="2400" b="1" dirty="0">
              <a:solidFill>
                <a:srgbClr val="0033CC"/>
              </a:solidFill>
              <a:latin typeface="Calibri" pitchFamily="34" charset="0"/>
            </a:endParaRPr>
          </a:p>
        </p:txBody>
      </p:sp>
    </p:spTree>
    <p:extLst>
      <p:ext uri="{BB962C8B-B14F-4D97-AF65-F5344CB8AC3E}">
        <p14:creationId xmlns:p14="http://schemas.microsoft.com/office/powerpoint/2010/main" val="4020863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 y="457200"/>
            <a:ext cx="8686800" cy="685800"/>
          </a:xfrm>
        </p:spPr>
        <p:txBody>
          <a:bodyPr>
            <a:normAutofit/>
          </a:bodyPr>
          <a:lstStyle/>
          <a:p>
            <a:pPr algn="ctr" eaLnBrk="1" hangingPunct="1"/>
            <a:r>
              <a:rPr lang="en-US" altLang="en-US" sz="2800" b="1" dirty="0" smtClean="0">
                <a:solidFill>
                  <a:schemeClr val="tx1"/>
                </a:solidFill>
              </a:rPr>
              <a:t>TFFR Investment Ends – June 30, 2018</a:t>
            </a:r>
            <a:endParaRPr lang="en-US" altLang="en-US" sz="2800" dirty="0" smtClean="0">
              <a:solidFill>
                <a:schemeClr val="tx1"/>
              </a:solidFill>
            </a:endParaRPr>
          </a:p>
        </p:txBody>
      </p:sp>
      <p:sp>
        <p:nvSpPr>
          <p:cNvPr id="1331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Calibri" pitchFamily="34" charset="0"/>
                <a:ea typeface="Calibri" pitchFamily="34" charset="0"/>
                <a:cs typeface="Calibri"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Calibri" pitchFamily="34" charset="0"/>
                <a:ea typeface="Calibri" pitchFamily="34" charset="0"/>
                <a:cs typeface="Calibri"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Calibri" pitchFamily="34" charset="0"/>
                <a:ea typeface="Calibri" pitchFamily="34" charset="0"/>
                <a:cs typeface="Calibri"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Calibri" pitchFamily="34" charset="0"/>
                <a:ea typeface="Calibri" pitchFamily="34" charset="0"/>
                <a:cs typeface="Calibri"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9pPr>
          </a:lstStyle>
          <a:p>
            <a:pPr eaLnBrk="1" fontAlgn="base" hangingPunct="1">
              <a:spcBef>
                <a:spcPct val="0"/>
              </a:spcBef>
              <a:spcAft>
                <a:spcPct val="0"/>
              </a:spcAft>
              <a:buClrTx/>
              <a:buSzTx/>
              <a:buFontTx/>
              <a:buNone/>
            </a:pPr>
            <a:fld id="{09BE50BD-297E-443A-AB60-0C6E789E4AFC}" type="slidenum">
              <a:rPr lang="en-US" altLang="en-US" sz="1200" smtClean="0">
                <a:solidFill>
                  <a:schemeClr val="tx2"/>
                </a:solidFill>
                <a:cs typeface="Arial" charset="0"/>
              </a:rPr>
              <a:pPr eaLnBrk="1" fontAlgn="base" hangingPunct="1">
                <a:spcBef>
                  <a:spcPct val="0"/>
                </a:spcBef>
                <a:spcAft>
                  <a:spcPct val="0"/>
                </a:spcAft>
                <a:buClrTx/>
                <a:buSzTx/>
                <a:buFontTx/>
                <a:buNone/>
              </a:pPr>
              <a:t>2</a:t>
            </a:fld>
            <a:endParaRPr lang="en-US" altLang="en-US" sz="1200" smtClean="0">
              <a:solidFill>
                <a:schemeClr val="tx2"/>
              </a:solidFill>
              <a:cs typeface="Arial" charset="0"/>
            </a:endParaRPr>
          </a:p>
        </p:txBody>
      </p:sp>
      <p:sp>
        <p:nvSpPr>
          <p:cNvPr id="2" name="TextBox 1"/>
          <p:cNvSpPr txBox="1"/>
          <p:nvPr/>
        </p:nvSpPr>
        <p:spPr>
          <a:xfrm>
            <a:off x="592347" y="1219200"/>
            <a:ext cx="8077200" cy="738664"/>
          </a:xfrm>
          <a:prstGeom prst="rect">
            <a:avLst/>
          </a:prstGeom>
          <a:noFill/>
        </p:spPr>
        <p:txBody>
          <a:bodyPr wrap="square" rtlCol="0">
            <a:spAutoFit/>
          </a:bodyPr>
          <a:lstStyle/>
          <a:p>
            <a:r>
              <a:rPr lang="en-US" altLang="en-US" sz="1400" dirty="0" smtClean="0">
                <a:cs typeface="Arial" charset="0"/>
              </a:rPr>
              <a:t>SIB </a:t>
            </a:r>
            <a:r>
              <a:rPr lang="en-US" altLang="en-US" sz="1400" dirty="0">
                <a:cs typeface="Arial" charset="0"/>
              </a:rPr>
              <a:t>clients should receive investment returns consistent with their </a:t>
            </a:r>
            <a:r>
              <a:rPr lang="en-US" altLang="en-US" sz="1400" dirty="0" smtClean="0">
                <a:cs typeface="Arial" charset="0"/>
              </a:rPr>
              <a:t>written investment </a:t>
            </a:r>
            <a:r>
              <a:rPr lang="en-US" altLang="en-US" sz="1400" dirty="0">
                <a:cs typeface="Arial" charset="0"/>
              </a:rPr>
              <a:t>policies and market </a:t>
            </a:r>
            <a:r>
              <a:rPr lang="en-US" altLang="en-US" sz="1400" dirty="0" smtClean="0">
                <a:cs typeface="Arial" charset="0"/>
              </a:rPr>
              <a:t>variables.  </a:t>
            </a:r>
            <a:r>
              <a:rPr lang="en-US" altLang="en-US" sz="1400" dirty="0">
                <a:cs typeface="Arial" charset="0"/>
              </a:rPr>
              <a:t>This “End” is evaluated based on comparison of each </a:t>
            </a:r>
            <a:r>
              <a:rPr lang="en-US" altLang="en-US" sz="1400" dirty="0" smtClean="0">
                <a:cs typeface="Arial" charset="0"/>
              </a:rPr>
              <a:t>client’s (a) actual </a:t>
            </a:r>
            <a:r>
              <a:rPr lang="en-US" altLang="en-US" sz="1400" dirty="0">
                <a:cs typeface="Arial" charset="0"/>
              </a:rPr>
              <a:t>net </a:t>
            </a:r>
            <a:r>
              <a:rPr lang="en-US" altLang="en-US" sz="1400" dirty="0" smtClean="0">
                <a:cs typeface="Arial" charset="0"/>
              </a:rPr>
              <a:t>investment return</a:t>
            </a:r>
            <a:r>
              <a:rPr lang="en-US" altLang="en-US" sz="1400" dirty="0">
                <a:cs typeface="Arial" charset="0"/>
              </a:rPr>
              <a:t>, </a:t>
            </a:r>
            <a:r>
              <a:rPr lang="en-US" altLang="en-US" sz="1400" dirty="0" smtClean="0">
                <a:cs typeface="Arial" charset="0"/>
              </a:rPr>
              <a:t> (b) standard </a:t>
            </a:r>
            <a:r>
              <a:rPr lang="en-US" altLang="en-US" sz="1400" dirty="0">
                <a:cs typeface="Arial" charset="0"/>
              </a:rPr>
              <a:t>deviation and </a:t>
            </a:r>
            <a:r>
              <a:rPr lang="en-US" altLang="en-US" sz="1400" dirty="0" smtClean="0">
                <a:cs typeface="Arial" charset="0"/>
              </a:rPr>
              <a:t>(c) risk </a:t>
            </a:r>
            <a:r>
              <a:rPr lang="en-US" altLang="en-US" sz="1400" dirty="0">
                <a:cs typeface="Arial" charset="0"/>
              </a:rPr>
              <a:t>adjusted excess return, to the client’s policy benchmark over </a:t>
            </a:r>
            <a:r>
              <a:rPr lang="en-US" altLang="en-US" sz="1400" u="heavy" dirty="0" smtClean="0">
                <a:cs typeface="Arial" charset="0"/>
              </a:rPr>
              <a:t>5 </a:t>
            </a:r>
            <a:r>
              <a:rPr lang="en-US" altLang="en-US" sz="1400" u="heavy" dirty="0">
                <a:cs typeface="Arial" charset="0"/>
              </a:rPr>
              <a:t>years</a:t>
            </a:r>
            <a:r>
              <a:rPr lang="en-US" altLang="en-US" sz="1400" dirty="0">
                <a:cs typeface="Arial" charset="0"/>
              </a:rPr>
              <a:t>.  </a:t>
            </a:r>
            <a:endParaRPr lang="en-US" sz="1400" dirty="0"/>
          </a:p>
        </p:txBody>
      </p:sp>
      <p:sp>
        <p:nvSpPr>
          <p:cNvPr id="8" name="TextBox 7"/>
          <p:cNvSpPr txBox="1"/>
          <p:nvPr/>
        </p:nvSpPr>
        <p:spPr>
          <a:xfrm>
            <a:off x="454322" y="4343400"/>
            <a:ext cx="8153401" cy="1754326"/>
          </a:xfrm>
          <a:prstGeom prst="rect">
            <a:avLst/>
          </a:prstGeom>
          <a:solidFill>
            <a:schemeClr val="accent2">
              <a:lumMod val="60000"/>
              <a:lumOff val="40000"/>
            </a:schemeClr>
          </a:solidFill>
          <a:ln w="57150">
            <a:solidFill>
              <a:schemeClr val="tx1"/>
            </a:solidFill>
          </a:ln>
        </p:spPr>
        <p:txBody>
          <a:bodyPr wrap="square" rtlCol="0">
            <a:spAutoFit/>
          </a:bodyPr>
          <a:lstStyle/>
          <a:p>
            <a:pPr algn="just"/>
            <a:r>
              <a:rPr lang="en-US" b="1" u="heavy" dirty="0" smtClean="0">
                <a:solidFill>
                  <a:srgbClr val="0033CC"/>
                </a:solidFill>
              </a:rPr>
              <a:t>Key Point</a:t>
            </a:r>
            <a:r>
              <a:rPr lang="en-US" b="1" dirty="0" smtClean="0">
                <a:solidFill>
                  <a:srgbClr val="0033CC"/>
                </a:solidFill>
              </a:rPr>
              <a:t>:  </a:t>
            </a:r>
            <a:r>
              <a:rPr lang="en-US" dirty="0" smtClean="0">
                <a:solidFill>
                  <a:srgbClr val="0033CC"/>
                </a:solidFill>
              </a:rPr>
              <a:t>TFFR investments have averaged nearly </a:t>
            </a:r>
            <a:r>
              <a:rPr lang="en-US" b="1" dirty="0" smtClean="0">
                <a:solidFill>
                  <a:srgbClr val="0033CC"/>
                </a:solidFill>
              </a:rPr>
              <a:t>$2.2 billion </a:t>
            </a:r>
            <a:r>
              <a:rPr lang="en-US" dirty="0" smtClean="0">
                <a:solidFill>
                  <a:srgbClr val="0033CC"/>
                </a:solidFill>
              </a:rPr>
              <a:t>during the last 5-years and Excess Return has averaged over </a:t>
            </a:r>
            <a:r>
              <a:rPr lang="en-US" b="1" dirty="0" smtClean="0">
                <a:solidFill>
                  <a:srgbClr val="006600"/>
                </a:solidFill>
              </a:rPr>
              <a:t>0.50%</a:t>
            </a:r>
            <a:r>
              <a:rPr lang="en-US" dirty="0" smtClean="0">
                <a:solidFill>
                  <a:srgbClr val="0033CC"/>
                </a:solidFill>
              </a:rPr>
              <a:t> per annum. Based on these values, </a:t>
            </a:r>
            <a:r>
              <a:rPr lang="en-US" b="1" dirty="0" smtClean="0">
                <a:solidFill>
                  <a:srgbClr val="0033CC"/>
                </a:solidFill>
              </a:rPr>
              <a:t>TFFR’s use of active management has enhanced Net Investment Returns by </a:t>
            </a:r>
            <a:r>
              <a:rPr lang="en-US" b="1" dirty="0" smtClean="0">
                <a:solidFill>
                  <a:srgbClr val="006600"/>
                </a:solidFill>
              </a:rPr>
              <a:t>$55 million </a:t>
            </a:r>
            <a:r>
              <a:rPr lang="en-US" b="1" dirty="0" smtClean="0">
                <a:solidFill>
                  <a:srgbClr val="0033CC"/>
                </a:solidFill>
              </a:rPr>
              <a:t>for the 5-years ended June 30, 2018 </a:t>
            </a:r>
            <a:r>
              <a:rPr lang="en-US" dirty="0" smtClean="0">
                <a:solidFill>
                  <a:srgbClr val="0033CC"/>
                </a:solidFill>
              </a:rPr>
              <a:t>(or $2.2 billion x </a:t>
            </a:r>
            <a:r>
              <a:rPr lang="en-US" dirty="0" smtClean="0">
                <a:solidFill>
                  <a:srgbClr val="006600"/>
                </a:solidFill>
              </a:rPr>
              <a:t>0.50%</a:t>
            </a:r>
            <a:r>
              <a:rPr lang="en-US" dirty="0" smtClean="0">
                <a:solidFill>
                  <a:srgbClr val="0033CC"/>
                </a:solidFill>
              </a:rPr>
              <a:t> = $11 million x 5 years = </a:t>
            </a:r>
            <a:r>
              <a:rPr lang="en-US" dirty="0" smtClean="0">
                <a:solidFill>
                  <a:srgbClr val="006600"/>
                </a:solidFill>
              </a:rPr>
              <a:t>$55 million</a:t>
            </a:r>
            <a:r>
              <a:rPr lang="en-US" dirty="0" smtClean="0">
                <a:solidFill>
                  <a:srgbClr val="0033CC"/>
                </a:solidFill>
              </a:rPr>
              <a:t>).  </a:t>
            </a:r>
            <a:r>
              <a:rPr lang="en-US" dirty="0" smtClean="0"/>
              <a:t>This Excess Return has been achieved while adhering to prescribed </a:t>
            </a:r>
            <a:r>
              <a:rPr lang="en-US" b="1" dirty="0" smtClean="0"/>
              <a:t>Risk </a:t>
            </a:r>
            <a:r>
              <a:rPr lang="en-US" dirty="0" smtClean="0"/>
              <a:t>limits</a:t>
            </a:r>
            <a:r>
              <a:rPr lang="en-US" b="1" dirty="0" smtClean="0"/>
              <a:t> </a:t>
            </a:r>
            <a:r>
              <a:rPr lang="en-US" dirty="0" smtClean="0"/>
              <a:t>(e.g. </a:t>
            </a:r>
            <a:r>
              <a:rPr lang="en-US" b="1" dirty="0" smtClean="0"/>
              <a:t>108% </a:t>
            </a:r>
            <a:r>
              <a:rPr lang="en-US" dirty="0" smtClean="0"/>
              <a:t>versus a policy limit of 115%).</a:t>
            </a:r>
            <a:endParaRPr lang="en-US" dirty="0"/>
          </a:p>
        </p:txBody>
      </p:sp>
      <p:sp>
        <p:nvSpPr>
          <p:cNvPr id="3" name="TextBox 2"/>
          <p:cNvSpPr txBox="1"/>
          <p:nvPr/>
        </p:nvSpPr>
        <p:spPr>
          <a:xfrm>
            <a:off x="1450675" y="6248400"/>
            <a:ext cx="6324600" cy="400110"/>
          </a:xfrm>
          <a:prstGeom prst="rect">
            <a:avLst/>
          </a:prstGeom>
          <a:solidFill>
            <a:schemeClr val="bg1">
              <a:lumMod val="85000"/>
            </a:schemeClr>
          </a:solidFill>
          <a:ln w="38100">
            <a:solidFill>
              <a:schemeClr val="tx1"/>
            </a:solidFill>
          </a:ln>
        </p:spPr>
        <p:txBody>
          <a:bodyPr wrap="square" rtlCol="0">
            <a:spAutoFit/>
          </a:bodyPr>
          <a:lstStyle/>
          <a:p>
            <a:pPr algn="just"/>
            <a:r>
              <a:rPr lang="en-US" sz="1000" b="1" dirty="0" smtClean="0"/>
              <a:t>Current Policy Benchmark:  58% Equity </a:t>
            </a:r>
            <a:r>
              <a:rPr lang="en-US" sz="1000" dirty="0" smtClean="0"/>
              <a:t>(31% U.S., 21% Non-U.S., 6% Private); </a:t>
            </a:r>
            <a:r>
              <a:rPr lang="en-US" sz="1000" b="1" dirty="0" smtClean="0"/>
              <a:t>23% Fixed Income </a:t>
            </a:r>
            <a:r>
              <a:rPr lang="en-US" sz="1000" dirty="0" smtClean="0"/>
              <a:t>(16% U.S., 7% High Yield); </a:t>
            </a:r>
            <a:r>
              <a:rPr lang="en-US" sz="1000" b="1" dirty="0" smtClean="0"/>
              <a:t>18% Real Assets </a:t>
            </a:r>
            <a:r>
              <a:rPr lang="en-US" sz="1000" dirty="0" smtClean="0"/>
              <a:t>(10% Real Estate; 5.7% Infrastructure; 2.3% Timber); and </a:t>
            </a:r>
            <a:r>
              <a:rPr lang="en-US" sz="1000" b="1" dirty="0" smtClean="0"/>
              <a:t>1% Cash.</a:t>
            </a:r>
            <a:endParaRPr lang="en-US" sz="1000" b="1" dirty="0"/>
          </a:p>
        </p:txBody>
      </p:sp>
      <p:pic>
        <p:nvPicPr>
          <p:cNvPr id="9" name="Picture 8"/>
          <p:cNvPicPr>
            <a:picLocks noChangeAspect="1"/>
          </p:cNvPicPr>
          <p:nvPr/>
        </p:nvPicPr>
        <p:blipFill>
          <a:blip r:embed="rId2"/>
          <a:stretch>
            <a:fillRect/>
          </a:stretch>
        </p:blipFill>
        <p:spPr>
          <a:xfrm>
            <a:off x="454322" y="2108538"/>
            <a:ext cx="8145759" cy="1956492"/>
          </a:xfrm>
          <a:prstGeom prst="rect">
            <a:avLst/>
          </a:prstGeom>
        </p:spPr>
      </p:pic>
      <p:sp>
        <p:nvSpPr>
          <p:cNvPr id="10" name="TextBox 9"/>
          <p:cNvSpPr txBox="1"/>
          <p:nvPr/>
        </p:nvSpPr>
        <p:spPr>
          <a:xfrm>
            <a:off x="444009" y="2108538"/>
            <a:ext cx="2531228" cy="600164"/>
          </a:xfrm>
          <a:prstGeom prst="rect">
            <a:avLst/>
          </a:prstGeom>
          <a:solidFill>
            <a:srgbClr val="99CCFF"/>
          </a:solidFill>
          <a:ln w="38100">
            <a:solidFill>
              <a:schemeClr val="tx1"/>
            </a:solidFill>
          </a:ln>
        </p:spPr>
        <p:txBody>
          <a:bodyPr wrap="square" rtlCol="0">
            <a:spAutoFit/>
          </a:bodyPr>
          <a:lstStyle/>
          <a:p>
            <a:pPr algn="ctr"/>
            <a:r>
              <a:rPr lang="en-US" sz="1100" b="1" dirty="0" smtClean="0">
                <a:solidFill>
                  <a:srgbClr val="0033CC"/>
                </a:solidFill>
              </a:rPr>
              <a:t>TFFR earned $211 million of net income in fiscal 2018 (and nearly $850 million in fiscal 2014 to 2018).</a:t>
            </a:r>
            <a:endParaRPr lang="en-US" sz="1100" b="1" dirty="0">
              <a:solidFill>
                <a:srgbClr val="0033CC"/>
              </a:solidFill>
            </a:endParaRPr>
          </a:p>
        </p:txBody>
      </p:sp>
      <p:cxnSp>
        <p:nvCxnSpPr>
          <p:cNvPr id="5" name="Straight Arrow Connector 4"/>
          <p:cNvCxnSpPr/>
          <p:nvPr/>
        </p:nvCxnSpPr>
        <p:spPr>
          <a:xfrm>
            <a:off x="2209800" y="2708702"/>
            <a:ext cx="765437" cy="5802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252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4"/>
          <p:cNvSpPr>
            <a:spLocks noGrp="1"/>
          </p:cNvSpPr>
          <p:nvPr>
            <p:ph type="sldNum" sz="quarter" idx="12"/>
          </p:nvPr>
        </p:nvSpPr>
        <p:spPr bwMode="auto">
          <a:xfrm>
            <a:off x="533400" y="6400800"/>
            <a:ext cx="6705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Calibri" pitchFamily="34" charset="0"/>
                <a:ea typeface="Calibri" pitchFamily="34" charset="0"/>
                <a:cs typeface="Calibri"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Calibri" pitchFamily="34" charset="0"/>
                <a:ea typeface="Calibri" pitchFamily="34" charset="0"/>
                <a:cs typeface="Calibri"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Calibri" pitchFamily="34" charset="0"/>
                <a:ea typeface="Calibri" pitchFamily="34" charset="0"/>
                <a:cs typeface="Calibri"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Calibri" pitchFamily="34" charset="0"/>
                <a:ea typeface="Calibri" pitchFamily="34" charset="0"/>
                <a:cs typeface="Calibri"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9pPr>
          </a:lstStyle>
          <a:p>
            <a:pPr eaLnBrk="1" fontAlgn="base" hangingPunct="1">
              <a:spcBef>
                <a:spcPct val="0"/>
              </a:spcBef>
              <a:spcAft>
                <a:spcPct val="0"/>
              </a:spcAft>
              <a:buClrTx/>
              <a:buSzTx/>
              <a:buFontTx/>
              <a:buNone/>
            </a:pPr>
            <a:fld id="{09BE50BD-297E-443A-AB60-0C6E789E4AFC}" type="slidenum">
              <a:rPr lang="en-US" altLang="en-US" sz="1200" smtClean="0">
                <a:solidFill>
                  <a:schemeClr val="tx2"/>
                </a:solidFill>
                <a:cs typeface="Arial" charset="0"/>
              </a:rPr>
              <a:pPr eaLnBrk="1" fontAlgn="base" hangingPunct="1">
                <a:spcBef>
                  <a:spcPct val="0"/>
                </a:spcBef>
                <a:spcAft>
                  <a:spcPct val="0"/>
                </a:spcAft>
                <a:buClrTx/>
                <a:buSzTx/>
                <a:buFontTx/>
                <a:buNone/>
              </a:pPr>
              <a:t>20</a:t>
            </a:fld>
            <a:r>
              <a:rPr lang="en-US" altLang="en-US" sz="1200" dirty="0" smtClean="0">
                <a:solidFill>
                  <a:schemeClr val="tx2"/>
                </a:solidFill>
                <a:cs typeface="Arial" charset="0"/>
              </a:rPr>
              <a:t>                                                                      There are no changes proposed for this page.</a:t>
            </a:r>
          </a:p>
        </p:txBody>
      </p:sp>
      <p:sp>
        <p:nvSpPr>
          <p:cNvPr id="2" name="TextBox 1"/>
          <p:cNvSpPr txBox="1"/>
          <p:nvPr/>
        </p:nvSpPr>
        <p:spPr>
          <a:xfrm>
            <a:off x="381000" y="533400"/>
            <a:ext cx="8382000" cy="461665"/>
          </a:xfrm>
          <a:prstGeom prst="rect">
            <a:avLst/>
          </a:prstGeom>
          <a:noFill/>
        </p:spPr>
        <p:txBody>
          <a:bodyPr wrap="square" rtlCol="0">
            <a:spAutoFit/>
          </a:bodyPr>
          <a:lstStyle/>
          <a:p>
            <a:r>
              <a:rPr lang="en-US" sz="2400" b="1" dirty="0" smtClean="0">
                <a:solidFill>
                  <a:srgbClr val="0033CC"/>
                </a:solidFill>
              </a:rPr>
              <a:t>TFFR Investment Policy Statement Review – Sep.27, 2018</a:t>
            </a:r>
            <a:endParaRPr lang="en-US" sz="2400" b="1" dirty="0">
              <a:solidFill>
                <a:srgbClr val="0033CC"/>
              </a:solidFill>
            </a:endParaRPr>
          </a:p>
        </p:txBody>
      </p:sp>
      <p:sp>
        <p:nvSpPr>
          <p:cNvPr id="3" name="TextBox 2"/>
          <p:cNvSpPr txBox="1"/>
          <p:nvPr/>
        </p:nvSpPr>
        <p:spPr>
          <a:xfrm>
            <a:off x="457200" y="1219200"/>
            <a:ext cx="8229600" cy="5155257"/>
          </a:xfrm>
          <a:prstGeom prst="rect">
            <a:avLst/>
          </a:prstGeom>
          <a:noFill/>
        </p:spPr>
        <p:txBody>
          <a:bodyPr wrap="square" rtlCol="0">
            <a:spAutoFit/>
          </a:bodyPr>
          <a:lstStyle/>
          <a:p>
            <a:pPr algn="just"/>
            <a:r>
              <a:rPr lang="en-US" sz="900" b="1" dirty="0" smtClean="0"/>
              <a:t>1.  PLAN </a:t>
            </a:r>
            <a:r>
              <a:rPr lang="en-US" sz="900" b="1" dirty="0"/>
              <a:t>CHARACTERISTICS AND FUND CONSTRAINTS.</a:t>
            </a:r>
            <a:endParaRPr lang="en-US" sz="900" dirty="0"/>
          </a:p>
          <a:p>
            <a:pPr algn="just"/>
            <a:endParaRPr lang="en-US" sz="500" dirty="0"/>
          </a:p>
          <a:p>
            <a:pPr algn="just"/>
            <a:r>
              <a:rPr lang="en-US" sz="900" dirty="0"/>
              <a:t>The  North  Dakota  Teachers’  Fund  for  Retirement  (TFFR)  is  a  pension benefit plan that was established in 1913 to provide retirement income to all public school and certain state teachers and administrators in the state of North  Dakota.  The  plan  is  administered  by  a  seven  member Board  of Trustees  comprised  of  five   active  and   retired   members  of  the  fund appointed  by  the  Governor  of  North  Dakota  and  two  elected officials - the State Treasurer and the State Superintendent of Public Instruction.</a:t>
            </a:r>
          </a:p>
          <a:p>
            <a:pPr algn="just"/>
            <a:endParaRPr lang="en-US" sz="400" dirty="0"/>
          </a:p>
          <a:p>
            <a:pPr algn="just"/>
            <a:r>
              <a:rPr lang="en-US" sz="900" dirty="0"/>
              <a:t>The plan is a multi-employer defined benefit public pension plan that provides retirement, disability, and death benefits in accordance with Chapter 15-39.1 of the North Dakota Century Code (NDCC). Monthly retirement benefits are based on the formula: Number of Years of service X 2.0% X Final Average Salary. Adjustments to the basic formula are made depending on the retirement option selected.</a:t>
            </a:r>
          </a:p>
          <a:p>
            <a:pPr algn="just"/>
            <a:endParaRPr lang="en-US" sz="400" dirty="0"/>
          </a:p>
          <a:p>
            <a:pPr algn="just"/>
            <a:r>
              <a:rPr lang="en-US" sz="900" dirty="0"/>
              <a:t>Funding is provided by monthly employee and employer contributions scheduled to increase as follows</a:t>
            </a:r>
            <a:r>
              <a:rPr lang="en-US" sz="900" dirty="0" smtClean="0"/>
              <a:t>:</a:t>
            </a:r>
          </a:p>
          <a:p>
            <a:pPr algn="just"/>
            <a:endParaRPr lang="en-US" sz="500" b="1" dirty="0"/>
          </a:p>
          <a:p>
            <a:pPr algn="just"/>
            <a:r>
              <a:rPr lang="en-US" sz="800" b="1" dirty="0" smtClean="0"/>
              <a:t>			</a:t>
            </a:r>
            <a:r>
              <a:rPr lang="en-US" sz="800" b="1" u="sng" dirty="0" smtClean="0"/>
              <a:t>7/1/11</a:t>
            </a:r>
            <a:r>
              <a:rPr lang="en-US" sz="800" b="1" dirty="0" smtClean="0"/>
              <a:t>	</a:t>
            </a:r>
            <a:r>
              <a:rPr lang="en-US" sz="800" b="1" u="sng" dirty="0" smtClean="0"/>
              <a:t>7/1/12</a:t>
            </a:r>
            <a:r>
              <a:rPr lang="en-US" sz="800" b="1" dirty="0" smtClean="0"/>
              <a:t>	</a:t>
            </a:r>
            <a:r>
              <a:rPr lang="en-US" sz="800" b="1" u="sng" dirty="0" smtClean="0"/>
              <a:t>7/1/14</a:t>
            </a:r>
          </a:p>
          <a:p>
            <a:pPr algn="just"/>
            <a:r>
              <a:rPr lang="en-US" sz="800" dirty="0"/>
              <a:t>	</a:t>
            </a:r>
            <a:r>
              <a:rPr lang="en-US" sz="800" dirty="0" smtClean="0"/>
              <a:t>	</a:t>
            </a:r>
            <a:r>
              <a:rPr lang="en-US" sz="800" b="1" dirty="0" smtClean="0"/>
              <a:t>Employee	7.75%	  9.75%	11.75%</a:t>
            </a:r>
          </a:p>
          <a:p>
            <a:pPr algn="just"/>
            <a:r>
              <a:rPr lang="en-US" sz="800" b="1" dirty="0" smtClean="0"/>
              <a:t>	</a:t>
            </a:r>
            <a:r>
              <a:rPr lang="en-US" sz="800" b="1" dirty="0"/>
              <a:t>	</a:t>
            </a:r>
            <a:r>
              <a:rPr lang="en-US" sz="800" b="1" dirty="0" smtClean="0"/>
              <a:t>Employer	8.75%	10.75%	12.75%</a:t>
            </a:r>
          </a:p>
          <a:p>
            <a:pPr algn="just"/>
            <a:endParaRPr lang="en-US" sz="800" dirty="0"/>
          </a:p>
          <a:p>
            <a:pPr algn="just"/>
            <a:r>
              <a:rPr lang="en-US" sz="900" dirty="0" smtClean="0"/>
              <a:t>Employee </a:t>
            </a:r>
            <a:r>
              <a:rPr lang="en-US" sz="900" dirty="0"/>
              <a:t>and employer contributions will be reduced to 7.75% each </a:t>
            </a:r>
            <a:r>
              <a:rPr lang="en-US" sz="900" dirty="0" smtClean="0"/>
              <a:t>when TFFR </a:t>
            </a:r>
            <a:r>
              <a:rPr lang="en-US" sz="900" dirty="0"/>
              <a:t>reaches 100% funded level on an actuarial value basis.</a:t>
            </a:r>
          </a:p>
          <a:p>
            <a:pPr algn="just"/>
            <a:endParaRPr lang="en-US" sz="400" dirty="0"/>
          </a:p>
          <a:p>
            <a:pPr algn="just"/>
            <a:r>
              <a:rPr lang="en-US" sz="900" dirty="0"/>
              <a:t>The TFFR Board has an actuarial valuation performed annually and an Experience Study and Asset Liability Study performed every five years. The actuarial assumed rate of return on assets was reduced to </a:t>
            </a:r>
            <a:r>
              <a:rPr lang="en-US" sz="900" b="1" dirty="0">
                <a:solidFill>
                  <a:srgbClr val="0033CC"/>
                </a:solidFill>
              </a:rPr>
              <a:t>7.75% from 8.0% as of July 1, 2015</a:t>
            </a:r>
            <a:r>
              <a:rPr lang="en-US" sz="900" dirty="0"/>
              <a:t>. Key plan and financial statistics are recorded in the most recent valuation report on file at the North Dakota Retirement and Investment office (RIO).</a:t>
            </a:r>
          </a:p>
          <a:p>
            <a:pPr algn="just"/>
            <a:r>
              <a:rPr lang="en-US" sz="900" dirty="0"/>
              <a:t> </a:t>
            </a:r>
          </a:p>
          <a:p>
            <a:pPr algn="just"/>
            <a:r>
              <a:rPr lang="en-US" sz="900" b="1" dirty="0" smtClean="0"/>
              <a:t>2.  FUND </a:t>
            </a:r>
            <a:r>
              <a:rPr lang="en-US" sz="900" b="1" dirty="0"/>
              <a:t>GOALS</a:t>
            </a:r>
            <a:endParaRPr lang="en-US" sz="900" dirty="0"/>
          </a:p>
          <a:p>
            <a:pPr algn="just"/>
            <a:endParaRPr lang="en-US" sz="500" dirty="0"/>
          </a:p>
          <a:p>
            <a:pPr algn="just"/>
            <a:r>
              <a:rPr lang="en-US" sz="900" dirty="0"/>
              <a:t>The Plan benefits are financed through both statutory employer and employee contributions and the investment earnings on assets held in the Fund. The TFFR Board recognizes that a sound investment program is essential to meet the pension obligations.</a:t>
            </a:r>
          </a:p>
          <a:p>
            <a:pPr algn="just"/>
            <a:endParaRPr lang="en-US" sz="400" dirty="0"/>
          </a:p>
          <a:p>
            <a:pPr algn="just"/>
            <a:r>
              <a:rPr lang="en-US" sz="900" dirty="0"/>
              <a:t>As a result, the Fund goals are to</a:t>
            </a:r>
            <a:r>
              <a:rPr lang="en-US" sz="900" dirty="0" smtClean="0"/>
              <a:t>:</a:t>
            </a:r>
          </a:p>
          <a:p>
            <a:pPr marL="171450" indent="-171450" algn="just">
              <a:buFont typeface="Arial" panose="020B0604020202020204" pitchFamily="34" charset="0"/>
              <a:buChar char="•"/>
            </a:pPr>
            <a:r>
              <a:rPr lang="en-US" sz="900" dirty="0" smtClean="0"/>
              <a:t>Improve </a:t>
            </a:r>
            <a:r>
              <a:rPr lang="en-US" sz="900" dirty="0"/>
              <a:t>the Plan’s funding status to protect and sustain current and future benefits.</a:t>
            </a:r>
          </a:p>
          <a:p>
            <a:pPr marL="171450" indent="-171450" algn="just">
              <a:buFont typeface="Arial" panose="020B0604020202020204" pitchFamily="34" charset="0"/>
              <a:buChar char="•"/>
            </a:pPr>
            <a:r>
              <a:rPr lang="en-US" sz="900" dirty="0" smtClean="0"/>
              <a:t>Minimize </a:t>
            </a:r>
            <a:r>
              <a:rPr lang="en-US" sz="900" dirty="0"/>
              <a:t>the employee and employer contributions needed to fund the Plan over the long term.</a:t>
            </a:r>
          </a:p>
          <a:p>
            <a:pPr marL="171450" indent="-171450" algn="just">
              <a:buFont typeface="Arial" panose="020B0604020202020204" pitchFamily="34" charset="0"/>
              <a:buChar char="•"/>
            </a:pPr>
            <a:r>
              <a:rPr lang="en-US" sz="900" dirty="0" smtClean="0"/>
              <a:t>Avoid </a:t>
            </a:r>
            <a:r>
              <a:rPr lang="en-US" sz="900" dirty="0"/>
              <a:t>substantial volatility in required contribution rates and fluctuations in the Plan’s funding </a:t>
            </a:r>
            <a:r>
              <a:rPr lang="en-US" sz="900" dirty="0" smtClean="0"/>
              <a:t>status.</a:t>
            </a:r>
          </a:p>
          <a:p>
            <a:pPr marL="171450" indent="-171450" algn="just">
              <a:buFont typeface="Arial" panose="020B0604020202020204" pitchFamily="34" charset="0"/>
              <a:buChar char="•"/>
            </a:pPr>
            <a:r>
              <a:rPr lang="en-US" sz="900" dirty="0" smtClean="0"/>
              <a:t>Accumulate </a:t>
            </a:r>
            <a:r>
              <a:rPr lang="en-US" sz="900" dirty="0"/>
              <a:t>a funding surplus to provide increases in retiree annuity payments to preserve the purchasing power of their retirement benefit.</a:t>
            </a:r>
          </a:p>
          <a:p>
            <a:pPr algn="just"/>
            <a:endParaRPr lang="en-US" sz="400" dirty="0"/>
          </a:p>
          <a:p>
            <a:pPr algn="just"/>
            <a:r>
              <a:rPr lang="en-US" sz="900" dirty="0"/>
              <a:t>The  Board acknowledges the  material impact that funding the  pension plan  has  on  the  State/School  District’s  financial  performance.  These goals </a:t>
            </a:r>
            <a:r>
              <a:rPr lang="en-US" sz="900" dirty="0" smtClean="0"/>
              <a:t>affect the </a:t>
            </a:r>
            <a:r>
              <a:rPr lang="en-US" sz="900" dirty="0"/>
              <a:t>Fund ’s investment </a:t>
            </a:r>
            <a:r>
              <a:rPr lang="en-US" sz="900" dirty="0" smtClean="0"/>
              <a:t>strategies and </a:t>
            </a:r>
            <a:r>
              <a:rPr lang="en-US" sz="900" dirty="0"/>
              <a:t>of ten </a:t>
            </a:r>
            <a:r>
              <a:rPr lang="en-US" sz="900" dirty="0" smtClean="0"/>
              <a:t>represent </a:t>
            </a:r>
            <a:r>
              <a:rPr lang="en-US" sz="900" dirty="0"/>
              <a:t>conflicting goals. For example, minimizing the long-term funding costs implies a less conservative investment program, whereas dampening the volatility of contributions and avoiding large swings in the funding status implies a more conservative investment program. The  Board places  a greater  emphasis  on  the  strategy  of  improving  the  funding status and reducing the contributions that must be made to the Fund, as it is most consistent with the long-term goal of conserving money to apply to other important state/local projects.</a:t>
            </a:r>
          </a:p>
          <a:p>
            <a:endParaRPr lang="en-US" sz="800" dirty="0"/>
          </a:p>
        </p:txBody>
      </p:sp>
    </p:spTree>
    <p:extLst>
      <p:ext uri="{BB962C8B-B14F-4D97-AF65-F5344CB8AC3E}">
        <p14:creationId xmlns:p14="http://schemas.microsoft.com/office/powerpoint/2010/main" val="41797487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4"/>
          <p:cNvSpPr>
            <a:spLocks noGrp="1"/>
          </p:cNvSpPr>
          <p:nvPr>
            <p:ph type="sldNum" sz="quarter" idx="12"/>
          </p:nvPr>
        </p:nvSpPr>
        <p:spPr bwMode="auto">
          <a:xfrm>
            <a:off x="533400" y="6400800"/>
            <a:ext cx="6705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Calibri" pitchFamily="34" charset="0"/>
                <a:ea typeface="Calibri" pitchFamily="34" charset="0"/>
                <a:cs typeface="Calibri"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Calibri" pitchFamily="34" charset="0"/>
                <a:ea typeface="Calibri" pitchFamily="34" charset="0"/>
                <a:cs typeface="Calibri"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Calibri" pitchFamily="34" charset="0"/>
                <a:ea typeface="Calibri" pitchFamily="34" charset="0"/>
                <a:cs typeface="Calibri"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Calibri" pitchFamily="34" charset="0"/>
                <a:ea typeface="Calibri" pitchFamily="34" charset="0"/>
                <a:cs typeface="Calibri"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9pPr>
          </a:lstStyle>
          <a:p>
            <a:pPr eaLnBrk="1" fontAlgn="base" hangingPunct="1">
              <a:spcBef>
                <a:spcPct val="0"/>
              </a:spcBef>
              <a:spcAft>
                <a:spcPct val="0"/>
              </a:spcAft>
              <a:buClrTx/>
              <a:buSzTx/>
              <a:buFontTx/>
              <a:buNone/>
            </a:pPr>
            <a:fld id="{09BE50BD-297E-443A-AB60-0C6E789E4AFC}" type="slidenum">
              <a:rPr lang="en-US" altLang="en-US" sz="1200" smtClean="0">
                <a:solidFill>
                  <a:schemeClr val="tx2"/>
                </a:solidFill>
                <a:cs typeface="Arial" charset="0"/>
              </a:rPr>
              <a:pPr eaLnBrk="1" fontAlgn="base" hangingPunct="1">
                <a:spcBef>
                  <a:spcPct val="0"/>
                </a:spcBef>
                <a:spcAft>
                  <a:spcPct val="0"/>
                </a:spcAft>
                <a:buClrTx/>
                <a:buSzTx/>
                <a:buFontTx/>
                <a:buNone/>
              </a:pPr>
              <a:t>21</a:t>
            </a:fld>
            <a:r>
              <a:rPr lang="en-US" altLang="en-US" sz="1200" dirty="0" smtClean="0">
                <a:solidFill>
                  <a:schemeClr val="tx2"/>
                </a:solidFill>
                <a:cs typeface="Arial" charset="0"/>
              </a:rPr>
              <a:t>                                                                      There are no changes proposed for this page.</a:t>
            </a:r>
          </a:p>
        </p:txBody>
      </p:sp>
      <p:sp>
        <p:nvSpPr>
          <p:cNvPr id="2" name="TextBox 1"/>
          <p:cNvSpPr txBox="1"/>
          <p:nvPr/>
        </p:nvSpPr>
        <p:spPr>
          <a:xfrm>
            <a:off x="381000" y="533400"/>
            <a:ext cx="8382000" cy="461665"/>
          </a:xfrm>
          <a:prstGeom prst="rect">
            <a:avLst/>
          </a:prstGeom>
          <a:noFill/>
        </p:spPr>
        <p:txBody>
          <a:bodyPr wrap="square" rtlCol="0">
            <a:spAutoFit/>
          </a:bodyPr>
          <a:lstStyle/>
          <a:p>
            <a:r>
              <a:rPr lang="en-US" sz="2400" b="1" dirty="0" smtClean="0">
                <a:solidFill>
                  <a:srgbClr val="0033CC"/>
                </a:solidFill>
              </a:rPr>
              <a:t>TFFR Investment Policy Statement Review - Sep. 27, 2018</a:t>
            </a:r>
            <a:endParaRPr lang="en-US" sz="2400" b="1" dirty="0">
              <a:solidFill>
                <a:srgbClr val="0033CC"/>
              </a:solidFill>
            </a:endParaRPr>
          </a:p>
        </p:txBody>
      </p:sp>
      <p:sp>
        <p:nvSpPr>
          <p:cNvPr id="3" name="TextBox 2"/>
          <p:cNvSpPr txBox="1"/>
          <p:nvPr/>
        </p:nvSpPr>
        <p:spPr>
          <a:xfrm>
            <a:off x="457200" y="1219200"/>
            <a:ext cx="8229600" cy="5155257"/>
          </a:xfrm>
          <a:prstGeom prst="rect">
            <a:avLst/>
          </a:prstGeom>
          <a:noFill/>
        </p:spPr>
        <p:txBody>
          <a:bodyPr wrap="square" rtlCol="0">
            <a:spAutoFit/>
          </a:bodyPr>
          <a:lstStyle/>
          <a:p>
            <a:pPr marL="228600" indent="-228600">
              <a:buAutoNum type="arabicPeriod" startAt="3"/>
            </a:pPr>
            <a:r>
              <a:rPr lang="en-US" sz="900" b="1" dirty="0" smtClean="0"/>
              <a:t>RESPONSIBILITIES</a:t>
            </a:r>
            <a:r>
              <a:rPr lang="en-US" sz="900" b="1" dirty="0"/>
              <a:t> </a:t>
            </a:r>
            <a:r>
              <a:rPr lang="en-US" sz="900" b="1" dirty="0" smtClean="0"/>
              <a:t>AND DISCRETION</a:t>
            </a:r>
            <a:r>
              <a:rPr lang="en-US" sz="900" b="1" dirty="0"/>
              <a:t> </a:t>
            </a:r>
            <a:r>
              <a:rPr lang="en-US" sz="900" b="1" dirty="0" smtClean="0"/>
              <a:t>OF</a:t>
            </a:r>
            <a:r>
              <a:rPr lang="en-US" sz="900" b="1" dirty="0"/>
              <a:t> </a:t>
            </a:r>
            <a:r>
              <a:rPr lang="en-US" sz="900" b="1" dirty="0" smtClean="0"/>
              <a:t>THE</a:t>
            </a:r>
            <a:r>
              <a:rPr lang="en-US" sz="900" b="1" dirty="0"/>
              <a:t> </a:t>
            </a:r>
            <a:r>
              <a:rPr lang="en-US" sz="900" b="1" dirty="0" smtClean="0"/>
              <a:t>STATE </a:t>
            </a:r>
            <a:r>
              <a:rPr lang="en-US" sz="900" b="1" dirty="0"/>
              <a:t>INVESTMENT BOARD (SIB</a:t>
            </a:r>
            <a:r>
              <a:rPr lang="en-US" sz="900" b="1" dirty="0" smtClean="0"/>
              <a:t>).</a:t>
            </a:r>
          </a:p>
          <a:p>
            <a:endParaRPr lang="en-US" sz="500" dirty="0"/>
          </a:p>
          <a:p>
            <a:pPr algn="just"/>
            <a:r>
              <a:rPr lang="en-US" sz="900" dirty="0"/>
              <a:t>The TFFR Board is charged by law under NDCC 21-10-02.1 with the responsibility of establishing policies on investment goals and asset allocation of the Fund. The SIB is charged with implementing these policies and investing the assets of the Fund in the manner provided in NDCC 21-10-07, the prudent investor rule. Under this rule, the fiduciaries shall exercise the judgment and care, under the circumstances then prevailing, that an institutional investor of ordinary prudence, discretion, and intelligence exercises in the management of large investments entrusted to it, not in regard to speculation but in regard to the permanent disposition of funds, considering probable safety of capital as well as probable income. The Fund must be invested exclusively for the benefit of the members and their beneficiaries in accordance with this investment policy.</a:t>
            </a:r>
          </a:p>
          <a:p>
            <a:pPr algn="just"/>
            <a:endParaRPr lang="en-US" sz="500" dirty="0"/>
          </a:p>
          <a:p>
            <a:pPr algn="just"/>
            <a:r>
              <a:rPr lang="en-US" sz="900" dirty="0"/>
              <a:t>Management responsibility for the investment program not assigned to the SIB in Chapter 21-10 of the North Dakota Century Code (NDCC) is hereby delegated to the SIB, who must establish written policies for the operation of the investment program, consistent with this investment policy.</a:t>
            </a:r>
          </a:p>
          <a:p>
            <a:pPr algn="just"/>
            <a:endParaRPr lang="en-US" sz="500" dirty="0"/>
          </a:p>
          <a:p>
            <a:pPr algn="just"/>
            <a:r>
              <a:rPr lang="en-US" sz="900" dirty="0"/>
              <a:t>The SIB may delegate investment responsibility to professional money managers. Where a money manager has been retained, the SIB’s role in determining investment strategy and security selection is supervisory, not advisory</a:t>
            </a:r>
            <a:r>
              <a:rPr lang="en-US" sz="900" dirty="0" smtClean="0"/>
              <a:t>.</a:t>
            </a:r>
          </a:p>
          <a:p>
            <a:pPr algn="just"/>
            <a:endParaRPr lang="en-US" sz="500" dirty="0"/>
          </a:p>
          <a:p>
            <a:pPr algn="just"/>
            <a:r>
              <a:rPr lang="en-US" sz="900" dirty="0"/>
              <a:t>At the discretion of the SIB, the Fund’s assets may be pooled with other funds. In pooling funds, the SIB may establish whatever asset class pools it deems necessary with specific quality, diversification, restrictions, and performance objectives appropriate to the prudent investor rule and the objectives of the funds participating in the pools.</a:t>
            </a:r>
          </a:p>
          <a:p>
            <a:pPr algn="just"/>
            <a:endParaRPr lang="en-US" sz="500" dirty="0"/>
          </a:p>
          <a:p>
            <a:pPr algn="just"/>
            <a:r>
              <a:rPr lang="en-US" sz="900" dirty="0"/>
              <a:t>The  SIB  is  responsible  for  establishing  criteria,  procedures,  and making  decisions  with  respect  to  hiring,  keeping,  and  terminating money managers. SIB investment responsibility also includes selecting performance measurement services, consultants, report formats, and frequency of meetings with managers.</a:t>
            </a:r>
          </a:p>
          <a:p>
            <a:pPr algn="just"/>
            <a:endParaRPr lang="en-US" sz="500" dirty="0"/>
          </a:p>
          <a:p>
            <a:pPr algn="just"/>
            <a:r>
              <a:rPr lang="en-US" sz="900" dirty="0"/>
              <a:t>The  SIB  will  implement  changes  to  this  policy  as  promptly  as  is prudent.</a:t>
            </a:r>
          </a:p>
          <a:p>
            <a:pPr algn="just"/>
            <a:r>
              <a:rPr lang="en-US" sz="900" dirty="0"/>
              <a:t> </a:t>
            </a:r>
          </a:p>
          <a:p>
            <a:pPr algn="just"/>
            <a:r>
              <a:rPr lang="en-US" sz="900" b="1" dirty="0" smtClean="0"/>
              <a:t>4.  RISK </a:t>
            </a:r>
            <a:r>
              <a:rPr lang="en-US" sz="900" b="1" dirty="0"/>
              <a:t>TOLERANCE</a:t>
            </a:r>
            <a:endParaRPr lang="en-US" sz="900" dirty="0"/>
          </a:p>
          <a:p>
            <a:pPr algn="just"/>
            <a:endParaRPr lang="en-US" sz="500" dirty="0"/>
          </a:p>
          <a:p>
            <a:pPr algn="just"/>
            <a:r>
              <a:rPr lang="en-US" sz="900" dirty="0"/>
              <a:t>The Board is unwilling to undertake investment strategies that might jeopardize the ability of the Fund to finance the pension benefits promised to plan participants.</a:t>
            </a:r>
          </a:p>
          <a:p>
            <a:pPr algn="just"/>
            <a:endParaRPr lang="en-US" sz="500" dirty="0"/>
          </a:p>
          <a:p>
            <a:pPr algn="just"/>
            <a:r>
              <a:rPr lang="en-US" sz="900" dirty="0"/>
              <a:t>However, funding the pension promise in an economical manner is critical  to  the  State/School  Districts  ability  to  continue  to  provide pension benefits to plan participants. Thus, the Board actively seeks to lower the cost of funding the Plan’s pension obligations by taking on risk for which it expects to be compensated over the long term. The Board understands that a prudent investment approach to risk taking can result in periods of under-performance for the Fund in which the funding status may decline. These periods, in turn, can lead to higher required contribution rates. Nevertheless, the Board believes that such an   approach,   prudently   implemented,   best   serves   the   long-run interests of  the  State/School  District and,  therefore,  of plan participants</a:t>
            </a:r>
            <a:r>
              <a:rPr lang="en-US" sz="900" dirty="0" smtClean="0"/>
              <a:t>.</a:t>
            </a:r>
            <a:endParaRPr lang="en-US" sz="900" dirty="0"/>
          </a:p>
          <a:p>
            <a:pPr algn="just"/>
            <a:endParaRPr lang="en-US" sz="900" dirty="0" smtClean="0"/>
          </a:p>
          <a:p>
            <a:pPr algn="just"/>
            <a:r>
              <a:rPr lang="en-US" sz="900" b="1" dirty="0" smtClean="0"/>
              <a:t>5.  INVESTMENT </a:t>
            </a:r>
            <a:r>
              <a:rPr lang="en-US" sz="900" b="1" dirty="0"/>
              <a:t>OBJECTIVES</a:t>
            </a:r>
            <a:endParaRPr lang="en-US" sz="900" dirty="0"/>
          </a:p>
          <a:p>
            <a:pPr algn="just"/>
            <a:endParaRPr lang="en-US" sz="500" dirty="0"/>
          </a:p>
          <a:p>
            <a:pPr algn="just"/>
            <a:r>
              <a:rPr lang="en-US" sz="900" dirty="0"/>
              <a:t>The Board’s investment objectives are expressed in terms of reward and risk expectations relative to investable, passive benchmarks. The Fund’s policy benchmark is comprised of policy mix weights of appropriate asset class benchmarks as set by the SIB</a:t>
            </a:r>
          </a:p>
          <a:p>
            <a:endParaRPr lang="en-US" sz="500" dirty="0"/>
          </a:p>
          <a:p>
            <a:r>
              <a:rPr lang="en-US" sz="900" dirty="0"/>
              <a:t>1)  The fund’s rate of return, net of fees and expenses, should at least </a:t>
            </a:r>
            <a:r>
              <a:rPr lang="en-US" sz="900" dirty="0" smtClean="0"/>
              <a:t>match that </a:t>
            </a:r>
            <a:r>
              <a:rPr lang="en-US" sz="900" dirty="0"/>
              <a:t>of </a:t>
            </a:r>
            <a:r>
              <a:rPr lang="en-US" sz="900" dirty="0" smtClean="0"/>
              <a:t>the </a:t>
            </a:r>
            <a:r>
              <a:rPr lang="en-US" sz="900" dirty="0"/>
              <a:t>policy benchmark over a </a:t>
            </a:r>
            <a:r>
              <a:rPr lang="en-US" sz="900" dirty="0" smtClean="0"/>
              <a:t>minimum </a:t>
            </a:r>
            <a:r>
              <a:rPr lang="en-US" sz="900" dirty="0"/>
              <a:t>evaluation period of five years.</a:t>
            </a:r>
          </a:p>
          <a:p>
            <a:r>
              <a:rPr lang="en-US" sz="900" dirty="0"/>
              <a:t>2)  The fund’s risk, measured by the standard deviation of net returns, should not exceed 115% of the policy benchmark over a minimum evaluation period of five </a:t>
            </a:r>
            <a:r>
              <a:rPr lang="en-US" sz="900" dirty="0" smtClean="0"/>
              <a:t>years.</a:t>
            </a:r>
            <a:r>
              <a:rPr lang="en-US" sz="900" dirty="0"/>
              <a:t> </a:t>
            </a:r>
          </a:p>
          <a:p>
            <a:r>
              <a:rPr lang="en-US" sz="900" dirty="0"/>
              <a:t>3) The risk adjusted performance of the fund, net of fees and expenses, should at least match that of the policy benchmark over a minimum evaluation period of five years</a:t>
            </a:r>
            <a:r>
              <a:rPr lang="en-US" sz="900" dirty="0" smtClean="0"/>
              <a:t>.</a:t>
            </a:r>
            <a:endParaRPr lang="en-US" sz="900" dirty="0"/>
          </a:p>
        </p:txBody>
      </p:sp>
    </p:spTree>
    <p:extLst>
      <p:ext uri="{BB962C8B-B14F-4D97-AF65-F5344CB8AC3E}">
        <p14:creationId xmlns:p14="http://schemas.microsoft.com/office/powerpoint/2010/main" val="1425886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4"/>
          <p:cNvSpPr>
            <a:spLocks noGrp="1"/>
          </p:cNvSpPr>
          <p:nvPr>
            <p:ph type="sldNum" sz="quarter" idx="12"/>
          </p:nvPr>
        </p:nvSpPr>
        <p:spPr bwMode="auto">
          <a:xfrm>
            <a:off x="533400" y="6400800"/>
            <a:ext cx="6705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Calibri" pitchFamily="34" charset="0"/>
                <a:ea typeface="Calibri" pitchFamily="34" charset="0"/>
                <a:cs typeface="Calibri"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Calibri" pitchFamily="34" charset="0"/>
                <a:ea typeface="Calibri" pitchFamily="34" charset="0"/>
                <a:cs typeface="Calibri"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Calibri" pitchFamily="34" charset="0"/>
                <a:ea typeface="Calibri" pitchFamily="34" charset="0"/>
                <a:cs typeface="Calibri"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Calibri" pitchFamily="34" charset="0"/>
                <a:ea typeface="Calibri" pitchFamily="34" charset="0"/>
                <a:cs typeface="Calibri"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9pPr>
          </a:lstStyle>
          <a:p>
            <a:pPr eaLnBrk="1" fontAlgn="base" hangingPunct="1">
              <a:spcBef>
                <a:spcPct val="0"/>
              </a:spcBef>
              <a:spcAft>
                <a:spcPct val="0"/>
              </a:spcAft>
              <a:buClrTx/>
              <a:buSzTx/>
              <a:buFontTx/>
              <a:buNone/>
            </a:pPr>
            <a:fld id="{09BE50BD-297E-443A-AB60-0C6E789E4AFC}" type="slidenum">
              <a:rPr lang="en-US" altLang="en-US" sz="1200" smtClean="0">
                <a:solidFill>
                  <a:schemeClr val="tx2"/>
                </a:solidFill>
                <a:cs typeface="Arial" charset="0"/>
              </a:rPr>
              <a:pPr eaLnBrk="1" fontAlgn="base" hangingPunct="1">
                <a:spcBef>
                  <a:spcPct val="0"/>
                </a:spcBef>
                <a:spcAft>
                  <a:spcPct val="0"/>
                </a:spcAft>
                <a:buClrTx/>
                <a:buSzTx/>
                <a:buFontTx/>
                <a:buNone/>
              </a:pPr>
              <a:t>22</a:t>
            </a:fld>
            <a:r>
              <a:rPr lang="en-US" altLang="en-US" sz="1200" dirty="0" smtClean="0">
                <a:solidFill>
                  <a:schemeClr val="tx2"/>
                </a:solidFill>
                <a:cs typeface="Arial" charset="0"/>
              </a:rPr>
              <a:t>                                                                        There are no changes proposed for this page.</a:t>
            </a:r>
            <a:endParaRPr lang="en-US" altLang="en-US" sz="1200" b="1" dirty="0" smtClean="0">
              <a:solidFill>
                <a:srgbClr val="0033CC"/>
              </a:solidFill>
              <a:cs typeface="Arial" charset="0"/>
            </a:endParaRPr>
          </a:p>
        </p:txBody>
      </p:sp>
      <p:sp>
        <p:nvSpPr>
          <p:cNvPr id="2" name="TextBox 1"/>
          <p:cNvSpPr txBox="1"/>
          <p:nvPr/>
        </p:nvSpPr>
        <p:spPr>
          <a:xfrm>
            <a:off x="333375" y="457200"/>
            <a:ext cx="8382000" cy="461665"/>
          </a:xfrm>
          <a:prstGeom prst="rect">
            <a:avLst/>
          </a:prstGeom>
          <a:noFill/>
        </p:spPr>
        <p:txBody>
          <a:bodyPr wrap="square" rtlCol="0">
            <a:spAutoFit/>
          </a:bodyPr>
          <a:lstStyle/>
          <a:p>
            <a:r>
              <a:rPr lang="en-US" sz="2400" b="1" dirty="0" smtClean="0">
                <a:solidFill>
                  <a:srgbClr val="0033CC"/>
                </a:solidFill>
              </a:rPr>
              <a:t>TFFR Investment Policy Statement Review – Sep.27, 2018</a:t>
            </a:r>
            <a:endParaRPr lang="en-US" sz="2400" b="1" dirty="0">
              <a:solidFill>
                <a:srgbClr val="0033CC"/>
              </a:solidFill>
            </a:endParaRPr>
          </a:p>
        </p:txBody>
      </p:sp>
      <p:sp>
        <p:nvSpPr>
          <p:cNvPr id="3" name="TextBox 2"/>
          <p:cNvSpPr txBox="1"/>
          <p:nvPr/>
        </p:nvSpPr>
        <p:spPr>
          <a:xfrm>
            <a:off x="466725" y="1165086"/>
            <a:ext cx="8229600" cy="1261884"/>
          </a:xfrm>
          <a:prstGeom prst="rect">
            <a:avLst/>
          </a:prstGeom>
          <a:noFill/>
        </p:spPr>
        <p:txBody>
          <a:bodyPr wrap="square" rtlCol="0">
            <a:spAutoFit/>
          </a:bodyPr>
          <a:lstStyle/>
          <a:p>
            <a:r>
              <a:rPr lang="en-US" sz="900" b="1" dirty="0" smtClean="0"/>
              <a:t>6.  POLICY </a:t>
            </a:r>
            <a:r>
              <a:rPr lang="en-US" sz="900" b="1" dirty="0"/>
              <a:t>ASSET MIX</a:t>
            </a:r>
            <a:endParaRPr lang="en-US" sz="900" dirty="0"/>
          </a:p>
          <a:p>
            <a:endParaRPr lang="en-US" sz="500" dirty="0"/>
          </a:p>
          <a:p>
            <a:pPr algn="just"/>
            <a:r>
              <a:rPr lang="en-US" sz="900" dirty="0"/>
              <a:t>Benefit payments are projected to occur over a long period of time. This allows TFFR to adopt a long-term investment horizon and asset allocation policy for the management of fund assets. Asset allocation policy is critical because it defines the basic risk and return characteristics of the investment portfolio. Asset allocation targets are established  using  an  asset-liability  analysis  designed  to  assist  the Board in determining an acceptable volatility target for the fund and an optimal asset allocation policy mix. This asset-liability analysis considers both sides of the plan balance sheet, utilizing both quantitative and qualitative inputs, in order to estimate the potential impact of various asset class mixes on key measures of total plan risk, including the resulting estimated impact of funded status and contribution rates. After consideration of all the inputs and a discussion of its own collective risk tolerance, the Board approves the appropriate policy asset mix for the Fund.</a:t>
            </a:r>
          </a:p>
          <a:p>
            <a:pPr algn="just"/>
            <a:endParaRPr lang="en-US" sz="800" dirty="0"/>
          </a:p>
        </p:txBody>
      </p:sp>
      <p:pic>
        <p:nvPicPr>
          <p:cNvPr id="5" name="Picture 4"/>
          <p:cNvPicPr>
            <a:picLocks noChangeAspect="1"/>
          </p:cNvPicPr>
          <p:nvPr/>
        </p:nvPicPr>
        <p:blipFill>
          <a:blip r:embed="rId2"/>
          <a:stretch>
            <a:fillRect/>
          </a:stretch>
        </p:blipFill>
        <p:spPr>
          <a:xfrm>
            <a:off x="2895600" y="2286000"/>
            <a:ext cx="3613050" cy="3295080"/>
          </a:xfrm>
          <a:prstGeom prst="rect">
            <a:avLst/>
          </a:prstGeom>
        </p:spPr>
      </p:pic>
      <p:sp>
        <p:nvSpPr>
          <p:cNvPr id="10" name="TextBox 9"/>
          <p:cNvSpPr txBox="1"/>
          <p:nvPr/>
        </p:nvSpPr>
        <p:spPr>
          <a:xfrm>
            <a:off x="1447800" y="5638800"/>
            <a:ext cx="6781800" cy="646331"/>
          </a:xfrm>
          <a:prstGeom prst="rect">
            <a:avLst/>
          </a:prstGeom>
          <a:solidFill>
            <a:schemeClr val="bg1">
              <a:lumMod val="85000"/>
            </a:schemeClr>
          </a:solidFill>
          <a:ln w="38100">
            <a:solidFill>
              <a:schemeClr val="tx1"/>
            </a:solidFill>
          </a:ln>
        </p:spPr>
        <p:txBody>
          <a:bodyPr wrap="square" rtlCol="0">
            <a:spAutoFit/>
          </a:bodyPr>
          <a:lstStyle/>
          <a:p>
            <a:pPr algn="ctr"/>
            <a:r>
              <a:rPr lang="en-US" sz="1200" b="1" dirty="0" smtClean="0">
                <a:solidFill>
                  <a:srgbClr val="0033CC"/>
                </a:solidFill>
              </a:rPr>
              <a:t>Note:  </a:t>
            </a:r>
            <a:r>
              <a:rPr lang="en-US" sz="1200" dirty="0" smtClean="0">
                <a:solidFill>
                  <a:srgbClr val="0033CC"/>
                </a:solidFill>
              </a:rPr>
              <a:t>Last year, TFFR approved RIO’s recommendation to reduce Investment Grade Debt to 16% (from 19%) and increase Non-Investment Grade to </a:t>
            </a:r>
            <a:r>
              <a:rPr lang="en-US" sz="1200" dirty="0">
                <a:solidFill>
                  <a:srgbClr val="0033CC"/>
                </a:solidFill>
              </a:rPr>
              <a:t>7</a:t>
            </a:r>
            <a:r>
              <a:rPr lang="en-US" sz="1200" dirty="0" smtClean="0">
                <a:solidFill>
                  <a:srgbClr val="0033CC"/>
                </a:solidFill>
              </a:rPr>
              <a:t>% (from 4%) while eliminating International Debt (of 6%) to improve expected risk adjusted returns (by eliminating low yielding Non-U.S. debt with high volatility).</a:t>
            </a:r>
            <a:endParaRPr lang="en-US" sz="1200" dirty="0">
              <a:solidFill>
                <a:srgbClr val="0033CC"/>
              </a:solidFill>
            </a:endParaRPr>
          </a:p>
        </p:txBody>
      </p:sp>
    </p:spTree>
    <p:extLst>
      <p:ext uri="{BB962C8B-B14F-4D97-AF65-F5344CB8AC3E}">
        <p14:creationId xmlns:p14="http://schemas.microsoft.com/office/powerpoint/2010/main" val="33292877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4"/>
          <p:cNvSpPr>
            <a:spLocks noGrp="1"/>
          </p:cNvSpPr>
          <p:nvPr>
            <p:ph type="sldNum" sz="quarter" idx="12"/>
          </p:nvPr>
        </p:nvSpPr>
        <p:spPr bwMode="auto">
          <a:xfrm>
            <a:off x="533400" y="6400800"/>
            <a:ext cx="6705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Calibri" pitchFamily="34" charset="0"/>
                <a:ea typeface="Calibri" pitchFamily="34" charset="0"/>
                <a:cs typeface="Calibri"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Calibri" pitchFamily="34" charset="0"/>
                <a:ea typeface="Calibri" pitchFamily="34" charset="0"/>
                <a:cs typeface="Calibri"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Calibri" pitchFamily="34" charset="0"/>
                <a:ea typeface="Calibri" pitchFamily="34" charset="0"/>
                <a:cs typeface="Calibri"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Calibri" pitchFamily="34" charset="0"/>
                <a:ea typeface="Calibri" pitchFamily="34" charset="0"/>
                <a:cs typeface="Calibri"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9pPr>
          </a:lstStyle>
          <a:p>
            <a:pPr eaLnBrk="1" fontAlgn="base" hangingPunct="1">
              <a:spcBef>
                <a:spcPct val="0"/>
              </a:spcBef>
              <a:spcAft>
                <a:spcPct val="0"/>
              </a:spcAft>
              <a:buClrTx/>
              <a:buSzTx/>
              <a:buFontTx/>
              <a:buNone/>
            </a:pPr>
            <a:fld id="{09BE50BD-297E-443A-AB60-0C6E789E4AFC}" type="slidenum">
              <a:rPr lang="en-US" altLang="en-US" sz="1200" smtClean="0">
                <a:solidFill>
                  <a:schemeClr val="tx2"/>
                </a:solidFill>
                <a:cs typeface="Arial" charset="0"/>
              </a:rPr>
              <a:pPr eaLnBrk="1" fontAlgn="base" hangingPunct="1">
                <a:spcBef>
                  <a:spcPct val="0"/>
                </a:spcBef>
                <a:spcAft>
                  <a:spcPct val="0"/>
                </a:spcAft>
                <a:buClrTx/>
                <a:buSzTx/>
                <a:buFontTx/>
                <a:buNone/>
              </a:pPr>
              <a:t>23</a:t>
            </a:fld>
            <a:r>
              <a:rPr lang="en-US" altLang="en-US" sz="1200" dirty="0" smtClean="0">
                <a:solidFill>
                  <a:schemeClr val="tx2"/>
                </a:solidFill>
                <a:cs typeface="Arial" charset="0"/>
              </a:rPr>
              <a:t>                                                                      There are no changes proposed for this page.</a:t>
            </a:r>
          </a:p>
        </p:txBody>
      </p:sp>
      <p:sp>
        <p:nvSpPr>
          <p:cNvPr id="2" name="TextBox 1"/>
          <p:cNvSpPr txBox="1"/>
          <p:nvPr/>
        </p:nvSpPr>
        <p:spPr>
          <a:xfrm>
            <a:off x="381000" y="533400"/>
            <a:ext cx="8382000" cy="461665"/>
          </a:xfrm>
          <a:prstGeom prst="rect">
            <a:avLst/>
          </a:prstGeom>
          <a:noFill/>
        </p:spPr>
        <p:txBody>
          <a:bodyPr wrap="square" rtlCol="0">
            <a:spAutoFit/>
          </a:bodyPr>
          <a:lstStyle/>
          <a:p>
            <a:r>
              <a:rPr lang="en-US" sz="2400" b="1" dirty="0" smtClean="0">
                <a:solidFill>
                  <a:srgbClr val="0033CC"/>
                </a:solidFill>
              </a:rPr>
              <a:t>TFFR Investment Policy Statement Review – Sep.27, 2018</a:t>
            </a:r>
            <a:endParaRPr lang="en-US" sz="2400" b="1" dirty="0">
              <a:solidFill>
                <a:srgbClr val="0033CC"/>
              </a:solidFill>
            </a:endParaRPr>
          </a:p>
        </p:txBody>
      </p:sp>
      <p:sp>
        <p:nvSpPr>
          <p:cNvPr id="4" name="TextBox 3"/>
          <p:cNvSpPr txBox="1"/>
          <p:nvPr/>
        </p:nvSpPr>
        <p:spPr>
          <a:xfrm>
            <a:off x="457200" y="1143000"/>
            <a:ext cx="8305800" cy="4939814"/>
          </a:xfrm>
          <a:prstGeom prst="rect">
            <a:avLst/>
          </a:prstGeom>
          <a:noFill/>
        </p:spPr>
        <p:txBody>
          <a:bodyPr wrap="square" rtlCol="0">
            <a:spAutoFit/>
          </a:bodyPr>
          <a:lstStyle/>
          <a:p>
            <a:pPr algn="just"/>
            <a:r>
              <a:rPr lang="en-US" sz="1000" dirty="0"/>
              <a:t>An allocation to Global Alternatives of up to 10% is authorized but shall not increase the expected volatility of the portfolio as measured in Section 5; and if utilized, all other targets will be adjusted pro-rata. </a:t>
            </a:r>
            <a:r>
              <a:rPr lang="en-US" sz="1000" dirty="0" smtClean="0"/>
              <a:t> The </a:t>
            </a:r>
            <a:r>
              <a:rPr lang="en-US" sz="1000" dirty="0"/>
              <a:t>Board does not endorse tactical asset allocation, therefore, it is anticipated the portfolio be managed as close to the policy target as is prudent and practicable while minimizing rebalancing costs. </a:t>
            </a:r>
            <a:r>
              <a:rPr lang="en-US" sz="1000" dirty="0" smtClean="0"/>
              <a:t> Rebalancing </a:t>
            </a:r>
            <a:r>
              <a:rPr lang="en-US" sz="1000" dirty="0"/>
              <a:t>of the Fund to this target will be done in accordance with the SIB’s rebalancing </a:t>
            </a:r>
            <a:r>
              <a:rPr lang="en-US" sz="1000" dirty="0" smtClean="0"/>
              <a:t>policy.  </a:t>
            </a:r>
          </a:p>
          <a:p>
            <a:endParaRPr lang="en-US" sz="1000" dirty="0"/>
          </a:p>
          <a:p>
            <a:r>
              <a:rPr lang="en-US" sz="1000" b="1" dirty="0" smtClean="0"/>
              <a:t>7.  RESTRICTIONS</a:t>
            </a:r>
            <a:endParaRPr lang="en-US" sz="1000" dirty="0"/>
          </a:p>
          <a:p>
            <a:endParaRPr lang="en-US" sz="500" dirty="0"/>
          </a:p>
          <a:p>
            <a:r>
              <a:rPr lang="en-US" sz="1000" dirty="0"/>
              <a:t>While the SIB is responsible for establishing specific quality, diversification, restrictions, and performance objectives for the investment vehicles in which the Fund’s assets will be invested, it is understood that:</a:t>
            </a:r>
          </a:p>
          <a:p>
            <a:endParaRPr lang="en-US" sz="500" dirty="0"/>
          </a:p>
          <a:p>
            <a:pPr marL="228600" indent="-228600">
              <a:buFont typeface="+mj-lt"/>
              <a:buAutoNum type="alphaLcPeriod"/>
            </a:pPr>
            <a:r>
              <a:rPr lang="en-US" sz="1000" dirty="0" smtClean="0"/>
              <a:t>Futures </a:t>
            </a:r>
            <a:r>
              <a:rPr lang="en-US" sz="1000" dirty="0"/>
              <a:t>and options may be used to hedge or replicate underlying index exposure, but not for </a:t>
            </a:r>
            <a:r>
              <a:rPr lang="en-US" sz="1000" dirty="0" smtClean="0"/>
              <a:t>speculation.</a:t>
            </a:r>
          </a:p>
          <a:p>
            <a:pPr marL="228600" indent="-228600">
              <a:buFont typeface="+mj-lt"/>
              <a:buAutoNum type="alphaLcPeriod"/>
            </a:pPr>
            <a:r>
              <a:rPr lang="en-US" sz="1000" dirty="0" smtClean="0"/>
              <a:t>Derivative </a:t>
            </a:r>
            <a:r>
              <a:rPr lang="en-US" sz="1000" dirty="0"/>
              <a:t>use will be monitored to ensure that undue risks are not taken by the money </a:t>
            </a:r>
            <a:r>
              <a:rPr lang="en-US" sz="1000" dirty="0" smtClean="0"/>
              <a:t>managers</a:t>
            </a:r>
          </a:p>
          <a:p>
            <a:pPr marL="228600" indent="-228600">
              <a:buFont typeface="+mj-lt"/>
              <a:buAutoNum type="alphaLcPeriod"/>
            </a:pPr>
            <a:r>
              <a:rPr lang="en-US" sz="1000" dirty="0" smtClean="0"/>
              <a:t>No  </a:t>
            </a:r>
            <a:r>
              <a:rPr lang="en-US" sz="1000" dirty="0"/>
              <a:t>transaction  shall  be  made  which  threatens  the  tax exempt status of the </a:t>
            </a:r>
            <a:r>
              <a:rPr lang="en-US" sz="1000" dirty="0" smtClean="0"/>
              <a:t>Fund.</a:t>
            </a:r>
          </a:p>
          <a:p>
            <a:pPr marL="228600" indent="-228600">
              <a:buFont typeface="+mj-lt"/>
              <a:buAutoNum type="alphaLcPeriod"/>
            </a:pPr>
            <a:r>
              <a:rPr lang="en-US" sz="1000" dirty="0" smtClean="0"/>
              <a:t>All assets </a:t>
            </a:r>
            <a:r>
              <a:rPr lang="en-US" sz="1000" dirty="0"/>
              <a:t>will be held in custody by the SIB’s master custodian or such other custodians as are acceptable to the </a:t>
            </a:r>
            <a:r>
              <a:rPr lang="en-US" sz="1000" dirty="0" smtClean="0"/>
              <a:t>SIB.</a:t>
            </a:r>
          </a:p>
          <a:p>
            <a:pPr marL="228600" indent="-228600">
              <a:buFont typeface="+mj-lt"/>
              <a:buAutoNum type="alphaLcPeriod"/>
            </a:pPr>
            <a:r>
              <a:rPr lang="en-US" sz="1000" dirty="0" smtClean="0"/>
              <a:t>No </a:t>
            </a:r>
            <a:r>
              <a:rPr lang="en-US" sz="1000" dirty="0"/>
              <a:t>unhedged short sales or speculative margin purchases shall be </a:t>
            </a:r>
            <a:r>
              <a:rPr lang="en-US" sz="1000" dirty="0" smtClean="0"/>
              <a:t>made.</a:t>
            </a:r>
          </a:p>
          <a:p>
            <a:pPr marL="228600" indent="-228600">
              <a:buFont typeface="+mj-lt"/>
              <a:buAutoNum type="alphaLcPeriod"/>
            </a:pPr>
            <a:r>
              <a:rPr lang="en-US" sz="1000" dirty="0" smtClean="0"/>
              <a:t>Social </a:t>
            </a:r>
            <a:r>
              <a:rPr lang="en-US" sz="1000" dirty="0"/>
              <a:t>investing is prohibited unless it meets the </a:t>
            </a:r>
            <a:r>
              <a:rPr lang="en-US" sz="1000" dirty="0" smtClean="0"/>
              <a:t>Exclusive Benefit </a:t>
            </a:r>
            <a:r>
              <a:rPr lang="en-US" sz="1000" dirty="0"/>
              <a:t>Rule and it can be substantiated that the investment must provide an equivalent or superior rate of return for a similar investment with a similar time horizon and similar risk.</a:t>
            </a:r>
          </a:p>
          <a:p>
            <a:endParaRPr lang="en-US" sz="500" dirty="0"/>
          </a:p>
          <a:p>
            <a:r>
              <a:rPr lang="en-US" sz="1000" dirty="0"/>
              <a:t> </a:t>
            </a:r>
            <a:r>
              <a:rPr lang="en-US" sz="1000" dirty="0" smtClean="0"/>
              <a:t>      	For </a:t>
            </a:r>
            <a:r>
              <a:rPr lang="en-US" sz="1000" dirty="0"/>
              <a:t>the purpose of this document, Social Investing is defined as </a:t>
            </a:r>
            <a:r>
              <a:rPr lang="en-US" sz="1000" i="1" dirty="0"/>
              <a:t>“The investment or commitment of public pension </a:t>
            </a:r>
            <a:endParaRPr lang="en-US" sz="1000" i="1" dirty="0" smtClean="0"/>
          </a:p>
          <a:p>
            <a:r>
              <a:rPr lang="en-US" sz="1000" i="1" dirty="0"/>
              <a:t>	</a:t>
            </a:r>
            <a:r>
              <a:rPr lang="en-US" sz="1000" i="1" dirty="0" smtClean="0"/>
              <a:t>fund </a:t>
            </a:r>
            <a:r>
              <a:rPr lang="en-US" sz="1000" i="1" dirty="0"/>
              <a:t>money </a:t>
            </a:r>
            <a:r>
              <a:rPr lang="en-US" sz="1000" i="1" dirty="0" smtClean="0"/>
              <a:t>for </a:t>
            </a:r>
            <a:r>
              <a:rPr lang="en-US" sz="1000" i="1" dirty="0"/>
              <a:t>the purpose of </a:t>
            </a:r>
            <a:r>
              <a:rPr lang="en-US" sz="1000" i="1" dirty="0" smtClean="0"/>
              <a:t>obtaining an </a:t>
            </a:r>
            <a:r>
              <a:rPr lang="en-US" sz="1000" i="1" dirty="0"/>
              <a:t>effect other than a maximized return to the intended beneficiaries</a:t>
            </a:r>
            <a:r>
              <a:rPr lang="en-US" sz="1000" i="1" dirty="0" smtClean="0"/>
              <a:t>.”</a:t>
            </a:r>
          </a:p>
          <a:p>
            <a:endParaRPr lang="en-US" sz="500" dirty="0"/>
          </a:p>
          <a:p>
            <a:r>
              <a:rPr lang="en-US" sz="1000" dirty="0" smtClean="0"/>
              <a:t>g</a:t>
            </a:r>
            <a:r>
              <a:rPr lang="en-US" sz="1000" dirty="0"/>
              <a:t>. </a:t>
            </a:r>
            <a:r>
              <a:rPr lang="en-US" sz="1000" dirty="0" smtClean="0"/>
              <a:t>   Economically </a:t>
            </a:r>
            <a:r>
              <a:rPr lang="en-US" sz="1000" dirty="0"/>
              <a:t>targeted investing is prohibited unless the investment meets the Exclusive Benefit Rule.</a:t>
            </a:r>
          </a:p>
          <a:p>
            <a:endParaRPr lang="en-US" sz="500" dirty="0"/>
          </a:p>
          <a:p>
            <a:r>
              <a:rPr lang="en-US" sz="1000" dirty="0" smtClean="0"/>
              <a:t>	For </a:t>
            </a:r>
            <a:r>
              <a:rPr lang="en-US" sz="1000" dirty="0"/>
              <a:t>the purpose of this document economically targeted investment is defined as an investment designed to </a:t>
            </a:r>
            <a:r>
              <a:rPr lang="en-US" sz="1000" dirty="0" smtClean="0"/>
              <a:t>produce</a:t>
            </a:r>
          </a:p>
          <a:p>
            <a:r>
              <a:rPr lang="en-US" sz="1000" dirty="0"/>
              <a:t>	</a:t>
            </a:r>
            <a:r>
              <a:rPr lang="en-US" sz="1000" dirty="0" smtClean="0"/>
              <a:t>a </a:t>
            </a:r>
            <a:r>
              <a:rPr lang="en-US" sz="1000" dirty="0"/>
              <a:t>competitive rate of return commensurate with risk involved, as well as to create collateral economic benefits for a </a:t>
            </a:r>
            <a:endParaRPr lang="en-US" sz="1000" dirty="0" smtClean="0"/>
          </a:p>
          <a:p>
            <a:r>
              <a:rPr lang="en-US" sz="1000" dirty="0"/>
              <a:t>	</a:t>
            </a:r>
            <a:r>
              <a:rPr lang="en-US" sz="1000" dirty="0" smtClean="0"/>
              <a:t>targeted </a:t>
            </a:r>
            <a:r>
              <a:rPr lang="en-US" sz="1000" dirty="0"/>
              <a:t>geographic area, group of people, or sector of the economy.</a:t>
            </a:r>
          </a:p>
          <a:p>
            <a:endParaRPr lang="en-US" sz="500" dirty="0"/>
          </a:p>
          <a:p>
            <a:r>
              <a:rPr lang="en-US" sz="1000" dirty="0" smtClean="0"/>
              <a:t>Also</a:t>
            </a:r>
            <a:r>
              <a:rPr lang="en-US" sz="1000" dirty="0"/>
              <a:t>, for the purpose of this document, the Exclusive Benefit Rule is met if the following four conditions are satisfied:</a:t>
            </a:r>
          </a:p>
          <a:p>
            <a:r>
              <a:rPr lang="en-US" sz="1000" dirty="0"/>
              <a:t> </a:t>
            </a:r>
            <a:r>
              <a:rPr lang="en-US" sz="1000" dirty="0" smtClean="0"/>
              <a:t>     1)  The </a:t>
            </a:r>
            <a:r>
              <a:rPr lang="en-US" sz="1000" dirty="0"/>
              <a:t>cost does not exceed the fair market value at the time of investment</a:t>
            </a:r>
            <a:r>
              <a:rPr lang="en-US" sz="1000" dirty="0" smtClean="0"/>
              <a:t>.</a:t>
            </a:r>
          </a:p>
          <a:p>
            <a:r>
              <a:rPr lang="en-US" sz="1000" dirty="0" smtClean="0"/>
              <a:t>      2</a:t>
            </a:r>
            <a:r>
              <a:rPr lang="en-US" sz="1000" dirty="0"/>
              <a:t>) </a:t>
            </a:r>
            <a:r>
              <a:rPr lang="en-US" sz="1000" dirty="0" smtClean="0"/>
              <a:t> The </a:t>
            </a:r>
            <a:r>
              <a:rPr lang="en-US" sz="1000" dirty="0"/>
              <a:t>investment provides the Fund with an equivalent or superior rate of return for a similar investment with a similar time horizon and similar task.</a:t>
            </a:r>
          </a:p>
          <a:p>
            <a:r>
              <a:rPr lang="en-US" sz="1000" dirty="0"/>
              <a:t> </a:t>
            </a:r>
            <a:r>
              <a:rPr lang="en-US" sz="1000" dirty="0" smtClean="0"/>
              <a:t>     3</a:t>
            </a:r>
            <a:r>
              <a:rPr lang="en-US" sz="1000" dirty="0"/>
              <a:t>) </a:t>
            </a:r>
            <a:r>
              <a:rPr lang="en-US" sz="1000" dirty="0" smtClean="0"/>
              <a:t> Sufficient</a:t>
            </a:r>
            <a:r>
              <a:rPr lang="en-US" sz="1000" dirty="0"/>
              <a:t>	</a:t>
            </a:r>
            <a:r>
              <a:rPr lang="en-US" sz="1000" dirty="0" smtClean="0"/>
              <a:t>liquidity is maintained in</a:t>
            </a:r>
            <a:r>
              <a:rPr lang="en-US" sz="1000" dirty="0"/>
              <a:t> </a:t>
            </a:r>
            <a:r>
              <a:rPr lang="en-US" sz="1000" dirty="0" smtClean="0"/>
              <a:t>the</a:t>
            </a:r>
            <a:r>
              <a:rPr lang="en-US" sz="1000" dirty="0"/>
              <a:t> </a:t>
            </a:r>
            <a:r>
              <a:rPr lang="en-US" sz="1000" dirty="0" smtClean="0"/>
              <a:t>Fund</a:t>
            </a:r>
            <a:r>
              <a:rPr lang="en-US" sz="1000" dirty="0"/>
              <a:t> </a:t>
            </a:r>
            <a:r>
              <a:rPr lang="en-US" sz="1000" dirty="0" smtClean="0"/>
              <a:t>to </a:t>
            </a:r>
            <a:r>
              <a:rPr lang="en-US" sz="1000" dirty="0"/>
              <a:t>permit distributions in </a:t>
            </a:r>
            <a:r>
              <a:rPr lang="en-US" sz="1000" dirty="0" smtClean="0"/>
              <a:t>accordance </a:t>
            </a:r>
            <a:r>
              <a:rPr lang="en-US" sz="1000" dirty="0"/>
              <a:t>with the terms of the plan</a:t>
            </a:r>
            <a:r>
              <a:rPr lang="en-US" sz="1000" dirty="0" smtClean="0"/>
              <a:t>.</a:t>
            </a:r>
            <a:r>
              <a:rPr lang="en-US" sz="1000" dirty="0"/>
              <a:t> </a:t>
            </a:r>
          </a:p>
          <a:p>
            <a:r>
              <a:rPr lang="en-US" sz="1000" dirty="0"/>
              <a:t> </a:t>
            </a:r>
            <a:r>
              <a:rPr lang="en-US" sz="1000" dirty="0" smtClean="0"/>
              <a:t>     4</a:t>
            </a:r>
            <a:r>
              <a:rPr lang="en-US" sz="1000" dirty="0"/>
              <a:t>) </a:t>
            </a:r>
            <a:r>
              <a:rPr lang="en-US" sz="1000" dirty="0" smtClean="0"/>
              <a:t> The </a:t>
            </a:r>
            <a:r>
              <a:rPr lang="en-US" sz="1000" dirty="0"/>
              <a:t>safeguards and diversity that a prudent investor would adhere to are present.</a:t>
            </a:r>
          </a:p>
          <a:p>
            <a:endParaRPr lang="en-US" sz="500" dirty="0"/>
          </a:p>
          <a:p>
            <a:r>
              <a:rPr lang="en-US" sz="1000" dirty="0"/>
              <a:t>Where investment characteristics, including yield, risk, and liquidity are equivalent, the Board’s policy favors investments which will have a positive impact on the economy of North Dakota</a:t>
            </a:r>
            <a:r>
              <a:rPr lang="en-US" sz="1000" dirty="0" smtClean="0"/>
              <a:t>.</a:t>
            </a:r>
            <a:endParaRPr lang="en-US" sz="1000" dirty="0"/>
          </a:p>
        </p:txBody>
      </p:sp>
    </p:spTree>
    <p:extLst>
      <p:ext uri="{BB962C8B-B14F-4D97-AF65-F5344CB8AC3E}">
        <p14:creationId xmlns:p14="http://schemas.microsoft.com/office/powerpoint/2010/main" val="3063585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4"/>
          <p:cNvSpPr>
            <a:spLocks noGrp="1"/>
          </p:cNvSpPr>
          <p:nvPr>
            <p:ph type="sldNum" sz="quarter" idx="12"/>
          </p:nvPr>
        </p:nvSpPr>
        <p:spPr bwMode="auto">
          <a:xfrm>
            <a:off x="533400" y="6400800"/>
            <a:ext cx="6705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Calibri" pitchFamily="34" charset="0"/>
                <a:ea typeface="Calibri" pitchFamily="34" charset="0"/>
                <a:cs typeface="Calibri"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Calibri" pitchFamily="34" charset="0"/>
                <a:ea typeface="Calibri" pitchFamily="34" charset="0"/>
                <a:cs typeface="Calibri"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Calibri" pitchFamily="34" charset="0"/>
                <a:ea typeface="Calibri" pitchFamily="34" charset="0"/>
                <a:cs typeface="Calibri"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Calibri" pitchFamily="34" charset="0"/>
                <a:ea typeface="Calibri" pitchFamily="34" charset="0"/>
                <a:cs typeface="Calibri"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9pPr>
          </a:lstStyle>
          <a:p>
            <a:pPr eaLnBrk="1" fontAlgn="base" hangingPunct="1">
              <a:spcBef>
                <a:spcPct val="0"/>
              </a:spcBef>
              <a:spcAft>
                <a:spcPct val="0"/>
              </a:spcAft>
              <a:buClrTx/>
              <a:buSzTx/>
              <a:buFontTx/>
              <a:buNone/>
            </a:pPr>
            <a:fld id="{09BE50BD-297E-443A-AB60-0C6E789E4AFC}" type="slidenum">
              <a:rPr lang="en-US" altLang="en-US" sz="1200" smtClean="0">
                <a:solidFill>
                  <a:schemeClr val="tx2"/>
                </a:solidFill>
                <a:cs typeface="Arial" charset="0"/>
              </a:rPr>
              <a:pPr eaLnBrk="1" fontAlgn="base" hangingPunct="1">
                <a:spcBef>
                  <a:spcPct val="0"/>
                </a:spcBef>
                <a:spcAft>
                  <a:spcPct val="0"/>
                </a:spcAft>
                <a:buClrTx/>
                <a:buSzTx/>
                <a:buFontTx/>
                <a:buNone/>
              </a:pPr>
              <a:t>24</a:t>
            </a:fld>
            <a:r>
              <a:rPr lang="en-US" altLang="en-US" sz="1200" dirty="0" smtClean="0">
                <a:solidFill>
                  <a:schemeClr val="tx2"/>
                </a:solidFill>
                <a:cs typeface="Arial" charset="0"/>
              </a:rPr>
              <a:t>                                                                      There are no changes proposed for this page.</a:t>
            </a:r>
          </a:p>
        </p:txBody>
      </p:sp>
      <p:sp>
        <p:nvSpPr>
          <p:cNvPr id="2" name="TextBox 1"/>
          <p:cNvSpPr txBox="1"/>
          <p:nvPr/>
        </p:nvSpPr>
        <p:spPr>
          <a:xfrm>
            <a:off x="381000" y="533400"/>
            <a:ext cx="8382000" cy="461665"/>
          </a:xfrm>
          <a:prstGeom prst="rect">
            <a:avLst/>
          </a:prstGeom>
          <a:noFill/>
        </p:spPr>
        <p:txBody>
          <a:bodyPr wrap="square" rtlCol="0">
            <a:spAutoFit/>
          </a:bodyPr>
          <a:lstStyle/>
          <a:p>
            <a:r>
              <a:rPr lang="en-US" sz="2400" b="1" dirty="0" smtClean="0">
                <a:solidFill>
                  <a:srgbClr val="0033CC"/>
                </a:solidFill>
              </a:rPr>
              <a:t>TFFR Investment Policy Statement Review – Sep.27, 2018</a:t>
            </a:r>
            <a:endParaRPr lang="en-US" sz="2400" b="1" dirty="0">
              <a:solidFill>
                <a:srgbClr val="0033CC"/>
              </a:solidFill>
            </a:endParaRPr>
          </a:p>
        </p:txBody>
      </p:sp>
      <p:sp>
        <p:nvSpPr>
          <p:cNvPr id="3" name="TextBox 2"/>
          <p:cNvSpPr txBox="1"/>
          <p:nvPr/>
        </p:nvSpPr>
        <p:spPr>
          <a:xfrm>
            <a:off x="457200" y="1143000"/>
            <a:ext cx="8229600" cy="5401479"/>
          </a:xfrm>
          <a:prstGeom prst="rect">
            <a:avLst/>
          </a:prstGeom>
          <a:noFill/>
        </p:spPr>
        <p:txBody>
          <a:bodyPr wrap="square" rtlCol="0">
            <a:spAutoFit/>
          </a:bodyPr>
          <a:lstStyle/>
          <a:p>
            <a:r>
              <a:rPr lang="en-US" sz="1000" b="1" dirty="0"/>
              <a:t>8.       INTERNAL CONTROLS</a:t>
            </a:r>
            <a:endParaRPr lang="en-US" sz="1000" dirty="0"/>
          </a:p>
          <a:p>
            <a:r>
              <a:rPr lang="en-US" sz="1000" dirty="0"/>
              <a:t> </a:t>
            </a:r>
          </a:p>
          <a:p>
            <a:r>
              <a:rPr lang="en-US" sz="1000" dirty="0"/>
              <a:t>A system of internal controls must be in place by the SIB to prevent losses of public funds arising from fraud or employee error. Such controls deemed most important are the separation of responsibilities for investment purchases from the recording of investment activity, custodial safekeeping, written confirmation of investment transactions, and established criteria for broker relationships. The annual financial audit must include a comprehensive review of the portfolio, accounting procedures for security transactions and compliance with the investment policy.</a:t>
            </a:r>
          </a:p>
          <a:p>
            <a:endParaRPr lang="en-US" sz="1000" b="1" dirty="0" smtClean="0"/>
          </a:p>
          <a:p>
            <a:r>
              <a:rPr lang="en-US" sz="1000" b="1" dirty="0" smtClean="0"/>
              <a:t>9</a:t>
            </a:r>
            <a:r>
              <a:rPr lang="en-US" sz="1000" b="1" dirty="0"/>
              <a:t>.       EVALUATION AND REVIEW</a:t>
            </a:r>
            <a:endParaRPr lang="en-US" sz="1000" dirty="0"/>
          </a:p>
          <a:p>
            <a:endParaRPr lang="en-US" sz="500" dirty="0"/>
          </a:p>
          <a:p>
            <a:r>
              <a:rPr lang="en-US" sz="1000" dirty="0"/>
              <a:t>Investment management of the Fund will be evaluated against the Fund’s investment objectives. Emphasis will be placed on five year results. Evaluation should include an assessment of the continued feasibility of achieving the investment objectives and the appropriateness  of  the  Investment  Policy  Statement  for  achieving those objectives.</a:t>
            </a:r>
          </a:p>
          <a:p>
            <a:endParaRPr lang="en-US" sz="500" dirty="0"/>
          </a:p>
          <a:p>
            <a:r>
              <a:rPr lang="en-US" sz="1000" dirty="0"/>
              <a:t>Performance reports will be provided to the TFFR Board periodically, but not less than annually. Such reports will include asset returns and allocation data as well as information regarding all significant and/or material matters and changes pertaining to the investment of the Fund, including but not limited to:</a:t>
            </a:r>
          </a:p>
          <a:p>
            <a:endParaRPr lang="en-US" sz="500" dirty="0"/>
          </a:p>
          <a:p>
            <a:pPr marL="228600" lvl="0" indent="-228600">
              <a:buFont typeface="+mj-lt"/>
              <a:buAutoNum type="arabicParenR"/>
            </a:pPr>
            <a:r>
              <a:rPr lang="en-US" sz="1000" dirty="0" smtClean="0"/>
              <a:t>A </a:t>
            </a:r>
            <a:r>
              <a:rPr lang="en-US" sz="1000" dirty="0"/>
              <a:t>list of the advisory services managing investments for the </a:t>
            </a:r>
            <a:r>
              <a:rPr lang="en-US" sz="1000" dirty="0" smtClean="0"/>
              <a:t>board.</a:t>
            </a:r>
          </a:p>
          <a:p>
            <a:pPr marL="228600" lvl="0" indent="-228600">
              <a:buFont typeface="+mj-lt"/>
              <a:buAutoNum type="arabicParenR"/>
            </a:pPr>
            <a:r>
              <a:rPr lang="en-US" sz="1000" dirty="0" smtClean="0"/>
              <a:t>A </a:t>
            </a:r>
            <a:r>
              <a:rPr lang="en-US" sz="1000" dirty="0"/>
              <a:t>list of investments at market value, compared to previous reporting period, of each fund managed by each advisory </a:t>
            </a:r>
            <a:r>
              <a:rPr lang="en-US" sz="1000" dirty="0" smtClean="0"/>
              <a:t>service.</a:t>
            </a:r>
          </a:p>
          <a:p>
            <a:pPr marL="228600" lvl="0" indent="-228600">
              <a:buFont typeface="+mj-lt"/>
              <a:buAutoNum type="arabicParenR"/>
            </a:pPr>
            <a:r>
              <a:rPr lang="en-US" sz="1000" dirty="0" smtClean="0"/>
              <a:t>Earnings</a:t>
            </a:r>
            <a:r>
              <a:rPr lang="en-US" sz="1000" dirty="0"/>
              <a:t>, percentage earned, and change in market value of each fund’s </a:t>
            </a:r>
            <a:r>
              <a:rPr lang="en-US" sz="1000" dirty="0" smtClean="0"/>
              <a:t>investments.</a:t>
            </a:r>
          </a:p>
          <a:p>
            <a:pPr marL="228600" lvl="0" indent="-228600">
              <a:buFont typeface="+mj-lt"/>
              <a:buAutoNum type="arabicParenR"/>
            </a:pPr>
            <a:r>
              <a:rPr lang="en-US" sz="1000" dirty="0" smtClean="0"/>
              <a:t>Comparison </a:t>
            </a:r>
            <a:r>
              <a:rPr lang="en-US" sz="1000" dirty="0"/>
              <a:t>of the performance of each fund managed by </a:t>
            </a:r>
            <a:r>
              <a:rPr lang="en-US" sz="1000" dirty="0" smtClean="0"/>
              <a:t>each advisory </a:t>
            </a:r>
            <a:r>
              <a:rPr lang="en-US" sz="1000" dirty="0"/>
              <a:t>service to other funds under the board’s control and to generally accepted market </a:t>
            </a:r>
            <a:r>
              <a:rPr lang="en-US" sz="1000" dirty="0" smtClean="0"/>
              <a:t>indicators.</a:t>
            </a:r>
          </a:p>
          <a:p>
            <a:pPr marL="228600" lvl="0" indent="-228600">
              <a:buFont typeface="+mj-lt"/>
              <a:buAutoNum type="arabicParenR"/>
            </a:pPr>
            <a:r>
              <a:rPr lang="en-US" sz="1000" dirty="0" smtClean="0"/>
              <a:t>All </a:t>
            </a:r>
            <a:r>
              <a:rPr lang="en-US" sz="1000" dirty="0"/>
              <a:t>material legal or legislative proceedings affecting the </a:t>
            </a:r>
            <a:r>
              <a:rPr lang="en-US" sz="1000" dirty="0" smtClean="0"/>
              <a:t>SIB.</a:t>
            </a:r>
          </a:p>
          <a:p>
            <a:pPr marL="228600" lvl="0" indent="-228600">
              <a:buFont typeface="+mj-lt"/>
              <a:buAutoNum type="arabicParenR"/>
            </a:pPr>
            <a:r>
              <a:rPr lang="en-US" sz="1000" dirty="0"/>
              <a:t>C</a:t>
            </a:r>
            <a:r>
              <a:rPr lang="en-US" sz="1000" dirty="0" smtClean="0"/>
              <a:t>ompliance </a:t>
            </a:r>
            <a:r>
              <a:rPr lang="en-US" sz="1000" dirty="0"/>
              <a:t>with this investment policy statement.</a:t>
            </a:r>
          </a:p>
          <a:p>
            <a:r>
              <a:rPr lang="en-US" sz="1000" dirty="0"/>
              <a:t> </a:t>
            </a:r>
          </a:p>
          <a:p>
            <a:r>
              <a:rPr lang="en-US" sz="1000" b="1" dirty="0" smtClean="0"/>
              <a:t>TFFR </a:t>
            </a:r>
            <a:r>
              <a:rPr lang="en-US" sz="1000" b="1" dirty="0"/>
              <a:t>Board Adopted: </a:t>
            </a:r>
            <a:r>
              <a:rPr lang="en-US" sz="1000" dirty="0"/>
              <a:t>May 25, 1995.</a:t>
            </a:r>
          </a:p>
          <a:p>
            <a:endParaRPr lang="en-US" sz="1000" b="1" dirty="0" smtClean="0"/>
          </a:p>
          <a:p>
            <a:r>
              <a:rPr lang="en-US" sz="1000" b="1" dirty="0" smtClean="0"/>
              <a:t>Amended</a:t>
            </a:r>
            <a:r>
              <a:rPr lang="en-US" sz="1000" b="1" dirty="0"/>
              <a:t>: </a:t>
            </a:r>
            <a:r>
              <a:rPr lang="en-US" sz="1000" dirty="0"/>
              <a:t>November 30, 1995; August 21, 1997; July 15, 1999; July 27, 2000; September 18, 2003; July 14, 2005; September 21, 2006; September 20, 2007; October 27, 2011; September 26, 2013; January 21, 2016; September 21, </a:t>
            </a:r>
            <a:r>
              <a:rPr lang="en-US" sz="1000" dirty="0" smtClean="0"/>
              <a:t>2017, </a:t>
            </a:r>
            <a:r>
              <a:rPr lang="en-US" sz="1000" b="1" dirty="0" smtClean="0">
                <a:solidFill>
                  <a:srgbClr val="0033CC"/>
                </a:solidFill>
              </a:rPr>
              <a:t>January 25, 2018</a:t>
            </a:r>
            <a:endParaRPr lang="en-US" sz="1000" b="1" dirty="0">
              <a:solidFill>
                <a:srgbClr val="0033CC"/>
              </a:solidFill>
            </a:endParaRPr>
          </a:p>
          <a:p>
            <a:r>
              <a:rPr lang="en-US" sz="1000" dirty="0"/>
              <a:t> </a:t>
            </a:r>
          </a:p>
          <a:p>
            <a:r>
              <a:rPr lang="en-US" sz="1000" b="1" dirty="0" smtClean="0"/>
              <a:t>Approved </a:t>
            </a:r>
            <a:r>
              <a:rPr lang="en-US" sz="1000" b="1" dirty="0"/>
              <a:t>by SIB: </a:t>
            </a:r>
            <a:r>
              <a:rPr lang="en-US" sz="1000" dirty="0"/>
              <a:t>November 18, 2011, February 26, 2016, September 22, </a:t>
            </a:r>
            <a:r>
              <a:rPr lang="en-US" sz="1000" dirty="0" smtClean="0"/>
              <a:t>2017, </a:t>
            </a:r>
            <a:r>
              <a:rPr lang="en-US" sz="1000" b="1" dirty="0" smtClean="0">
                <a:solidFill>
                  <a:srgbClr val="0033CC"/>
                </a:solidFill>
              </a:rPr>
              <a:t>January 26, 2018</a:t>
            </a:r>
            <a:endParaRPr lang="en-US" sz="1000" b="1" dirty="0">
              <a:solidFill>
                <a:srgbClr val="0033CC"/>
              </a:solidFill>
            </a:endParaRPr>
          </a:p>
          <a:p>
            <a:r>
              <a:rPr lang="en-US" sz="1000" dirty="0"/>
              <a:t> </a:t>
            </a:r>
          </a:p>
          <a:p>
            <a:r>
              <a:rPr lang="en-US" sz="1000" dirty="0"/>
              <a:t> </a:t>
            </a:r>
          </a:p>
          <a:p>
            <a:r>
              <a:rPr lang="en-US" sz="1000" dirty="0"/>
              <a:t>ND Teachers’ Fund For Retirement		ND State Investment Board</a:t>
            </a:r>
          </a:p>
          <a:p>
            <a:r>
              <a:rPr lang="en-US" sz="1000" dirty="0"/>
              <a:t> </a:t>
            </a:r>
          </a:p>
          <a:p>
            <a:r>
              <a:rPr lang="en-US" sz="1000" dirty="0"/>
              <a:t>Date:___________________________		Date:____________________________</a:t>
            </a:r>
          </a:p>
          <a:p>
            <a:endParaRPr lang="en-US" sz="1000" dirty="0"/>
          </a:p>
        </p:txBody>
      </p:sp>
    </p:spTree>
    <p:extLst>
      <p:ext uri="{BB962C8B-B14F-4D97-AF65-F5344CB8AC3E}">
        <p14:creationId xmlns:p14="http://schemas.microsoft.com/office/powerpoint/2010/main" val="38160702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551FCE-BE3C-4300-B34D-C12151B69C4D}" type="slidenum">
              <a:rPr lang="en-US" smtClean="0"/>
              <a:pPr/>
              <a:t>25</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71575"/>
            <a:ext cx="73152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4839"/>
            <a:ext cx="8229600" cy="46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a:xfrm>
            <a:off x="6705600" y="2743199"/>
            <a:ext cx="1828800" cy="161925"/>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4162425" y="3890959"/>
            <a:ext cx="647700" cy="161925"/>
          </a:xfrm>
          <a:prstGeom prst="leftArrow">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4162425" y="4148134"/>
            <a:ext cx="647700" cy="161925"/>
          </a:xfrm>
          <a:prstGeom prst="leftArrow">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19427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61147"/>
          </a:xfrm>
        </p:spPr>
        <p:txBody>
          <a:bodyPr>
            <a:normAutofit fontScale="90000"/>
          </a:bodyPr>
          <a:lstStyle/>
          <a:p>
            <a:pPr algn="ctr"/>
            <a:r>
              <a:rPr lang="en-US" b="1" dirty="0" smtClean="0"/>
              <a:t>2018 Capital Market Projections – Return and Risk</a:t>
            </a:r>
            <a:endParaRPr lang="en-US" b="1" dirty="0"/>
          </a:p>
        </p:txBody>
      </p:sp>
      <p:sp>
        <p:nvSpPr>
          <p:cNvPr id="3" name="Text Placeholder 2"/>
          <p:cNvSpPr>
            <a:spLocks noGrp="1"/>
          </p:cNvSpPr>
          <p:nvPr>
            <p:ph type="body" sz="quarter" idx="14"/>
          </p:nvPr>
        </p:nvSpPr>
        <p:spPr>
          <a:xfrm>
            <a:off x="609600" y="751735"/>
            <a:ext cx="8160327" cy="322729"/>
          </a:xfrm>
        </p:spPr>
        <p:txBody>
          <a:bodyPr>
            <a:normAutofit lnSpcReduction="10000"/>
          </a:bodyPr>
          <a:lstStyle/>
          <a:p>
            <a:pPr algn="ctr"/>
            <a:r>
              <a:rPr lang="en-US" dirty="0"/>
              <a:t>Summary of Callan’s Long-Term Capital Market Projections (</a:t>
            </a:r>
            <a:r>
              <a:rPr lang="en-US" dirty="0" smtClean="0"/>
              <a:t>2018 </a:t>
            </a:r>
            <a:r>
              <a:rPr lang="en-US" dirty="0"/>
              <a:t>– </a:t>
            </a:r>
            <a:r>
              <a:rPr lang="en-US" dirty="0" smtClean="0"/>
              <a:t>2027) </a:t>
            </a: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86367552"/>
              </p:ext>
            </p:extLst>
          </p:nvPr>
        </p:nvGraphicFramePr>
        <p:xfrm>
          <a:off x="914400" y="1219202"/>
          <a:ext cx="7467598" cy="5105407"/>
        </p:xfrm>
        <a:graphic>
          <a:graphicData uri="http://schemas.openxmlformats.org/drawingml/2006/table">
            <a:tbl>
              <a:tblPr>
                <a:tableStyleId>{5C22544A-7EE6-4342-B048-85BDC9FD1C3A}</a:tableStyleId>
              </a:tblPr>
              <a:tblGrid>
                <a:gridCol w="1459155">
                  <a:extLst>
                    <a:ext uri="{9D8B030D-6E8A-4147-A177-3AD203B41FA5}">
                      <a16:colId xmlns:a16="http://schemas.microsoft.com/office/drawing/2014/main" val="20000"/>
                    </a:ext>
                  </a:extLst>
                </a:gridCol>
                <a:gridCol w="1896902">
                  <a:extLst>
                    <a:ext uri="{9D8B030D-6E8A-4147-A177-3AD203B41FA5}">
                      <a16:colId xmlns:a16="http://schemas.microsoft.com/office/drawing/2014/main" val="20001"/>
                    </a:ext>
                  </a:extLst>
                </a:gridCol>
                <a:gridCol w="631777">
                  <a:extLst>
                    <a:ext uri="{9D8B030D-6E8A-4147-A177-3AD203B41FA5}">
                      <a16:colId xmlns:a16="http://schemas.microsoft.com/office/drawing/2014/main" val="20002"/>
                    </a:ext>
                  </a:extLst>
                </a:gridCol>
                <a:gridCol w="631777">
                  <a:extLst>
                    <a:ext uri="{9D8B030D-6E8A-4147-A177-3AD203B41FA5}">
                      <a16:colId xmlns:a16="http://schemas.microsoft.com/office/drawing/2014/main" val="20003"/>
                    </a:ext>
                  </a:extLst>
                </a:gridCol>
                <a:gridCol w="631777">
                  <a:extLst>
                    <a:ext uri="{9D8B030D-6E8A-4147-A177-3AD203B41FA5}">
                      <a16:colId xmlns:a16="http://schemas.microsoft.com/office/drawing/2014/main" val="20004"/>
                    </a:ext>
                  </a:extLst>
                </a:gridCol>
                <a:gridCol w="127900">
                  <a:extLst>
                    <a:ext uri="{9D8B030D-6E8A-4147-A177-3AD203B41FA5}">
                      <a16:colId xmlns:a16="http://schemas.microsoft.com/office/drawing/2014/main" val="20005"/>
                    </a:ext>
                  </a:extLst>
                </a:gridCol>
                <a:gridCol w="778217">
                  <a:extLst>
                    <a:ext uri="{9D8B030D-6E8A-4147-A177-3AD203B41FA5}">
                      <a16:colId xmlns:a16="http://schemas.microsoft.com/office/drawing/2014/main" val="20006"/>
                    </a:ext>
                  </a:extLst>
                </a:gridCol>
                <a:gridCol w="631777">
                  <a:extLst>
                    <a:ext uri="{9D8B030D-6E8A-4147-A177-3AD203B41FA5}">
                      <a16:colId xmlns:a16="http://schemas.microsoft.com/office/drawing/2014/main" val="20007"/>
                    </a:ext>
                  </a:extLst>
                </a:gridCol>
                <a:gridCol w="631777">
                  <a:extLst>
                    <a:ext uri="{9D8B030D-6E8A-4147-A177-3AD203B41FA5}">
                      <a16:colId xmlns:a16="http://schemas.microsoft.com/office/drawing/2014/main" val="20008"/>
                    </a:ext>
                  </a:extLst>
                </a:gridCol>
                <a:gridCol w="46539">
                  <a:extLst>
                    <a:ext uri="{9D8B030D-6E8A-4147-A177-3AD203B41FA5}">
                      <a16:colId xmlns:a16="http://schemas.microsoft.com/office/drawing/2014/main" val="20009"/>
                    </a:ext>
                  </a:extLst>
                </a:gridCol>
              </a:tblGrid>
              <a:tr h="307820">
                <a:tc>
                  <a:txBody>
                    <a:bodyPr/>
                    <a:lstStyle/>
                    <a:p>
                      <a:pPr algn="l" fontAlgn="ctr"/>
                      <a:r>
                        <a:rPr lang="en-US" sz="800" u="none" strike="noStrike" dirty="0">
                          <a:solidFill>
                            <a:schemeClr val="bg1"/>
                          </a:solidFill>
                          <a:effectLst/>
                        </a:rPr>
                        <a:t> </a:t>
                      </a:r>
                      <a:endParaRPr lang="en-US" sz="800" b="1" i="0" u="none" strike="noStrike" dirty="0">
                        <a:solidFill>
                          <a:schemeClr val="bg1"/>
                        </a:solidFill>
                        <a:effectLst/>
                        <a:latin typeface="Arial"/>
                      </a:endParaRPr>
                    </a:p>
                  </a:txBody>
                  <a:tcPr marL="6600" marR="6600" marT="66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3E36"/>
                    </a:solidFill>
                  </a:tcPr>
                </a:tc>
                <a:tc>
                  <a:txBody>
                    <a:bodyPr/>
                    <a:lstStyle/>
                    <a:p>
                      <a:pPr algn="l" fontAlgn="ctr"/>
                      <a:r>
                        <a:rPr lang="en-US" sz="800" u="none" strike="noStrike" dirty="0">
                          <a:solidFill>
                            <a:schemeClr val="bg1"/>
                          </a:solidFill>
                          <a:effectLst/>
                        </a:rPr>
                        <a:t> </a:t>
                      </a:r>
                      <a:endParaRPr lang="en-US" sz="800" b="0" i="0" u="none" strike="noStrike" dirty="0">
                        <a:solidFill>
                          <a:schemeClr val="bg1"/>
                        </a:solidFill>
                        <a:effectLst/>
                        <a:latin typeface="Arial"/>
                      </a:endParaRPr>
                    </a:p>
                  </a:txBody>
                  <a:tcPr marL="40341"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3E36"/>
                    </a:solidFill>
                  </a:tcPr>
                </a:tc>
                <a:tc gridSpan="3">
                  <a:txBody>
                    <a:bodyPr/>
                    <a:lstStyle/>
                    <a:p>
                      <a:pPr algn="ctr" fontAlgn="ctr"/>
                      <a:r>
                        <a:rPr lang="en-US" sz="800" u="none" strike="noStrike" dirty="0">
                          <a:solidFill>
                            <a:schemeClr val="bg1"/>
                          </a:solidFill>
                          <a:effectLst/>
                        </a:rPr>
                        <a:t>PROJECTED RETURN</a:t>
                      </a:r>
                      <a:endParaRPr lang="en-US" sz="800" b="0" i="0" u="none" strike="noStrike" dirty="0">
                        <a:solidFill>
                          <a:schemeClr val="bg1"/>
                        </a:solidFill>
                        <a:effectLst/>
                        <a:latin typeface="Arial"/>
                      </a:endParaRPr>
                    </a:p>
                  </a:txBody>
                  <a:tcPr marL="0" marR="0" marT="0" marB="0" anchor="ctr">
                    <a:lnL w="12700" cmpd="sng">
                      <a:noFill/>
                    </a:lnL>
                    <a:lnR w="12700" cmpd="sng">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36"/>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dirty="0">
                          <a:solidFill>
                            <a:schemeClr val="bg1"/>
                          </a:solidFill>
                          <a:effectLst/>
                        </a:rPr>
                        <a:t> </a:t>
                      </a:r>
                      <a:endParaRPr lang="en-US" sz="800" b="0" i="0" u="none" strike="noStrike" dirty="0">
                        <a:solidFill>
                          <a:schemeClr val="bg1"/>
                        </a:solidFill>
                        <a:effectLst/>
                        <a:latin typeface="Aria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3E36"/>
                    </a:solidFill>
                  </a:tcPr>
                </a:tc>
                <a:tc>
                  <a:txBody>
                    <a:bodyPr/>
                    <a:lstStyle/>
                    <a:p>
                      <a:pPr algn="ctr" fontAlgn="ctr"/>
                      <a:r>
                        <a:rPr lang="en-US" sz="800" u="none" strike="noStrike" dirty="0">
                          <a:solidFill>
                            <a:schemeClr val="bg1"/>
                          </a:solidFill>
                          <a:effectLst/>
                        </a:rPr>
                        <a:t>PROJECTED RISK</a:t>
                      </a:r>
                      <a:endParaRPr lang="en-US" sz="800" b="0" i="0" u="none" strike="noStrike" dirty="0">
                        <a:solidFill>
                          <a:schemeClr val="bg1"/>
                        </a:solidFill>
                        <a:effectLst/>
                        <a:latin typeface="Arial"/>
                      </a:endParaRPr>
                    </a:p>
                  </a:txBody>
                  <a:tcPr marL="0" marR="0" marT="0" marB="0" anchor="ctr">
                    <a:lnL w="12700" cmpd="sng">
                      <a:noFill/>
                    </a:lnL>
                    <a:lnR w="12700" cmpd="sng">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36"/>
                    </a:solidFill>
                  </a:tcPr>
                </a:tc>
                <a:tc>
                  <a:txBody>
                    <a:bodyPr/>
                    <a:lstStyle/>
                    <a:p>
                      <a:pPr algn="ctr" fontAlgn="ctr"/>
                      <a:r>
                        <a:rPr lang="en-US" sz="800" u="none" strike="noStrike" dirty="0">
                          <a:solidFill>
                            <a:schemeClr val="bg1"/>
                          </a:solidFill>
                          <a:effectLst/>
                        </a:rPr>
                        <a:t> </a:t>
                      </a:r>
                      <a:endParaRPr lang="en-US" sz="800" b="0" i="0" u="none" strike="noStrike" dirty="0">
                        <a:solidFill>
                          <a:schemeClr val="bg1"/>
                        </a:solidFill>
                        <a:effectLst/>
                        <a:latin typeface="Aria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3E36"/>
                    </a:solidFill>
                  </a:tcPr>
                </a:tc>
                <a:tc>
                  <a:txBody>
                    <a:bodyPr/>
                    <a:lstStyle/>
                    <a:p>
                      <a:pPr algn="l" fontAlgn="ctr"/>
                      <a:r>
                        <a:rPr lang="en-US" sz="800" u="none" strike="noStrike" dirty="0">
                          <a:solidFill>
                            <a:schemeClr val="bg1"/>
                          </a:solidFill>
                          <a:effectLst/>
                        </a:rPr>
                        <a:t> </a:t>
                      </a:r>
                      <a:endParaRPr lang="en-US" sz="800" b="1" i="0" u="none" strike="noStrike" dirty="0">
                        <a:solidFill>
                          <a:schemeClr val="bg1"/>
                        </a:solidFill>
                        <a:effectLst/>
                        <a:latin typeface="Aria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3E36"/>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Times New Roman"/>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3E36"/>
                    </a:solidFill>
                  </a:tcPr>
                </a:tc>
                <a:extLst>
                  <a:ext uri="{0D108BD9-81ED-4DB2-BD59-A6C34878D82A}">
                    <a16:rowId xmlns:a16="http://schemas.microsoft.com/office/drawing/2014/main" val="10000"/>
                  </a:ext>
                </a:extLst>
              </a:tr>
              <a:tr h="307820">
                <a:tc>
                  <a:txBody>
                    <a:bodyPr/>
                    <a:lstStyle/>
                    <a:p>
                      <a:pPr algn="l" fontAlgn="b"/>
                      <a:r>
                        <a:rPr lang="en-US" sz="800" u="none" strike="noStrike" dirty="0">
                          <a:solidFill>
                            <a:schemeClr val="bg1"/>
                          </a:solidFill>
                          <a:effectLst/>
                        </a:rPr>
                        <a:t>Asset Class</a:t>
                      </a:r>
                      <a:endParaRPr lang="en-US" sz="800" b="1" i="0" u="none" strike="noStrike" dirty="0">
                        <a:solidFill>
                          <a:schemeClr val="bg1"/>
                        </a:solidFill>
                        <a:effectLst/>
                        <a:latin typeface="Arial"/>
                      </a:endParaRPr>
                    </a:p>
                  </a:txBody>
                  <a:tcPr marL="16136" marR="0" marT="0" marB="16136"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3E36"/>
                    </a:solidFill>
                  </a:tcPr>
                </a:tc>
                <a:tc>
                  <a:txBody>
                    <a:bodyPr/>
                    <a:lstStyle/>
                    <a:p>
                      <a:pPr algn="l" fontAlgn="b"/>
                      <a:r>
                        <a:rPr lang="en-US" sz="800" u="none" strike="noStrike" dirty="0">
                          <a:solidFill>
                            <a:schemeClr val="bg1"/>
                          </a:solidFill>
                          <a:effectLst/>
                        </a:rPr>
                        <a:t>Index</a:t>
                      </a:r>
                      <a:endParaRPr lang="en-US" sz="800" b="1" i="0" u="none" strike="noStrike" dirty="0">
                        <a:solidFill>
                          <a:schemeClr val="bg1"/>
                        </a:solidFill>
                        <a:effectLst/>
                        <a:latin typeface="Arial"/>
                      </a:endParaRPr>
                    </a:p>
                  </a:txBody>
                  <a:tcPr marL="40341" marR="0" marT="0" marB="16136"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3E36"/>
                    </a:solidFill>
                  </a:tcPr>
                </a:tc>
                <a:tc>
                  <a:txBody>
                    <a:bodyPr/>
                    <a:lstStyle/>
                    <a:p>
                      <a:pPr algn="ctr" fontAlgn="b"/>
                      <a:r>
                        <a:rPr lang="en-US" sz="800" u="none" strike="noStrike" dirty="0">
                          <a:solidFill>
                            <a:schemeClr val="bg1"/>
                          </a:solidFill>
                          <a:effectLst/>
                        </a:rPr>
                        <a:t>1-Year Arithmetic</a:t>
                      </a:r>
                      <a:endParaRPr lang="en-US" sz="800" b="1" i="0" u="none" strike="noStrike" dirty="0">
                        <a:solidFill>
                          <a:schemeClr val="bg1"/>
                        </a:solidFill>
                        <a:effectLst/>
                        <a:latin typeface="Arial"/>
                      </a:endParaRPr>
                    </a:p>
                  </a:txBody>
                  <a:tcPr marL="0" marR="0" marT="0" marB="16136" anchor="b">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E36"/>
                    </a:solidFill>
                  </a:tcPr>
                </a:tc>
                <a:tc>
                  <a:txBody>
                    <a:bodyPr/>
                    <a:lstStyle/>
                    <a:p>
                      <a:pPr algn="ctr" fontAlgn="b"/>
                      <a:r>
                        <a:rPr lang="en-US" sz="800" u="none" strike="noStrike" dirty="0">
                          <a:solidFill>
                            <a:schemeClr val="bg1"/>
                          </a:solidFill>
                          <a:effectLst/>
                        </a:rPr>
                        <a:t>10-Year Geometric*</a:t>
                      </a:r>
                      <a:endParaRPr lang="en-US" sz="800" b="1" i="0" u="none" strike="noStrike" dirty="0">
                        <a:solidFill>
                          <a:schemeClr val="bg1"/>
                        </a:solidFill>
                        <a:effectLst/>
                        <a:latin typeface="Arial"/>
                      </a:endParaRPr>
                    </a:p>
                  </a:txBody>
                  <a:tcPr marL="0" marR="0" marT="0" marB="16136" anchor="b">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E36"/>
                    </a:solidFill>
                  </a:tcPr>
                </a:tc>
                <a:tc>
                  <a:txBody>
                    <a:bodyPr/>
                    <a:lstStyle/>
                    <a:p>
                      <a:pPr algn="ctr" fontAlgn="b"/>
                      <a:r>
                        <a:rPr lang="en-US" sz="800" u="none" strike="noStrike" dirty="0">
                          <a:solidFill>
                            <a:schemeClr val="bg1"/>
                          </a:solidFill>
                          <a:effectLst/>
                        </a:rPr>
                        <a:t>Real</a:t>
                      </a:r>
                      <a:endParaRPr lang="en-US" sz="800" b="1" i="0" u="none" strike="noStrike" dirty="0">
                        <a:solidFill>
                          <a:schemeClr val="bg1"/>
                        </a:solidFill>
                        <a:effectLst/>
                        <a:latin typeface="Arial"/>
                      </a:endParaRPr>
                    </a:p>
                  </a:txBody>
                  <a:tcPr marL="0" marR="0" marT="0" marB="16136" anchor="b">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E36"/>
                    </a:solidFill>
                  </a:tcPr>
                </a:tc>
                <a:tc>
                  <a:txBody>
                    <a:bodyPr/>
                    <a:lstStyle/>
                    <a:p>
                      <a:pPr algn="ctr" fontAlgn="b"/>
                      <a:r>
                        <a:rPr lang="en-US" sz="800" u="none" strike="noStrike" dirty="0">
                          <a:solidFill>
                            <a:schemeClr val="bg1"/>
                          </a:solidFill>
                          <a:effectLst/>
                        </a:rPr>
                        <a:t> </a:t>
                      </a:r>
                      <a:endParaRPr lang="en-US" sz="800" b="1" i="0" u="none" strike="noStrike" dirty="0">
                        <a:solidFill>
                          <a:schemeClr val="bg1"/>
                        </a:solidFill>
                        <a:effectLst/>
                        <a:latin typeface="Arial"/>
                      </a:endParaRPr>
                    </a:p>
                  </a:txBody>
                  <a:tcPr marL="0" marR="0" marT="0" marB="16136"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3E36"/>
                    </a:solidFill>
                  </a:tcPr>
                </a:tc>
                <a:tc>
                  <a:txBody>
                    <a:bodyPr/>
                    <a:lstStyle/>
                    <a:p>
                      <a:pPr algn="ctr" fontAlgn="b"/>
                      <a:r>
                        <a:rPr lang="en-US" sz="800" u="none" strike="noStrike" dirty="0">
                          <a:solidFill>
                            <a:schemeClr val="bg1"/>
                          </a:solidFill>
                          <a:effectLst/>
                        </a:rPr>
                        <a:t>Standard Deviation</a:t>
                      </a:r>
                      <a:endParaRPr lang="en-US" sz="800" b="1" i="0" u="none" strike="noStrike" dirty="0">
                        <a:solidFill>
                          <a:schemeClr val="bg1"/>
                        </a:solidFill>
                        <a:effectLst/>
                        <a:latin typeface="Arial"/>
                      </a:endParaRPr>
                    </a:p>
                  </a:txBody>
                  <a:tcPr marL="0" marR="0" marT="0" marB="16136" anchor="b">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3E36"/>
                    </a:solidFill>
                  </a:tcPr>
                </a:tc>
                <a:tc>
                  <a:txBody>
                    <a:bodyPr/>
                    <a:lstStyle/>
                    <a:p>
                      <a:pPr algn="ctr" fontAlgn="b"/>
                      <a:r>
                        <a:rPr lang="en-US" sz="800" u="none" strike="noStrike" dirty="0">
                          <a:solidFill>
                            <a:schemeClr val="bg1"/>
                          </a:solidFill>
                          <a:effectLst/>
                        </a:rPr>
                        <a:t>Sharpe Ratio</a:t>
                      </a:r>
                      <a:endParaRPr lang="en-US" sz="800" b="1" i="0" u="none" strike="noStrike" dirty="0">
                        <a:solidFill>
                          <a:schemeClr val="bg1"/>
                        </a:solidFill>
                        <a:effectLst/>
                        <a:latin typeface="Arial"/>
                      </a:endParaRPr>
                    </a:p>
                  </a:txBody>
                  <a:tcPr marL="0" marR="0" marT="0" marB="16136"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3E36"/>
                    </a:solidFill>
                  </a:tcPr>
                </a:tc>
                <a:tc>
                  <a:txBody>
                    <a:bodyPr/>
                    <a:lstStyle/>
                    <a:p>
                      <a:pPr algn="ctr" fontAlgn="b"/>
                      <a:r>
                        <a:rPr lang="en-US" sz="800" u="none" strike="noStrike" dirty="0">
                          <a:solidFill>
                            <a:schemeClr val="bg1"/>
                          </a:solidFill>
                          <a:effectLst/>
                        </a:rPr>
                        <a:t>Projected Yield</a:t>
                      </a:r>
                      <a:endParaRPr lang="en-US" sz="800" b="1" i="0" u="none" strike="noStrike" dirty="0">
                        <a:solidFill>
                          <a:schemeClr val="bg1"/>
                        </a:solidFill>
                        <a:effectLst/>
                        <a:latin typeface="Arial"/>
                      </a:endParaRPr>
                    </a:p>
                  </a:txBody>
                  <a:tcPr marL="0" marR="0" marT="0" marB="16136"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3E36"/>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Times New Roman"/>
                      </a:endParaRPr>
                    </a:p>
                  </a:txBody>
                  <a:tcPr marL="0" marR="0" marT="0" marB="16136"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3E36"/>
                    </a:solidFill>
                  </a:tcPr>
                </a:tc>
                <a:extLst>
                  <a:ext uri="{0D108BD9-81ED-4DB2-BD59-A6C34878D82A}">
                    <a16:rowId xmlns:a16="http://schemas.microsoft.com/office/drawing/2014/main" val="10001"/>
                  </a:ext>
                </a:extLst>
              </a:tr>
              <a:tr h="188147">
                <a:tc>
                  <a:txBody>
                    <a:bodyPr/>
                    <a:lstStyle/>
                    <a:p>
                      <a:pPr algn="l" fontAlgn="ctr"/>
                      <a:r>
                        <a:rPr lang="en-US" sz="800" b="1" u="none" strike="noStrike" dirty="0">
                          <a:solidFill>
                            <a:srgbClr val="003E36"/>
                          </a:solidFill>
                          <a:effectLst/>
                        </a:rPr>
                        <a:t>Equities</a:t>
                      </a:r>
                      <a:endParaRPr lang="en-US" sz="800" b="1" i="0" u="none" strike="noStrike" dirty="0">
                        <a:solidFill>
                          <a:srgbClr val="003E36"/>
                        </a:solidFill>
                        <a:effectLst/>
                        <a:latin typeface="Arial"/>
                      </a:endParaRPr>
                    </a:p>
                  </a:txBody>
                  <a:tcPr marL="16136" marR="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1" u="none" strike="noStrike" dirty="0">
                          <a:solidFill>
                            <a:srgbClr val="003E36"/>
                          </a:solidFill>
                          <a:effectLst/>
                        </a:rPr>
                        <a:t> </a:t>
                      </a:r>
                      <a:endParaRPr lang="en-US" sz="800" b="1" i="0" u="none" strike="noStrike" dirty="0">
                        <a:solidFill>
                          <a:srgbClr val="003E36"/>
                        </a:solidFill>
                        <a:effectLst/>
                        <a:latin typeface="Arial"/>
                      </a:endParaRPr>
                    </a:p>
                  </a:txBody>
                  <a:tcPr marL="40341" marR="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1" u="none" strike="noStrike" dirty="0">
                          <a:solidFill>
                            <a:srgbClr val="003E36"/>
                          </a:solidFill>
                          <a:effectLst/>
                        </a:rPr>
                        <a:t> </a:t>
                      </a:r>
                      <a:endParaRPr lang="en-US" sz="800" b="1" i="0" u="none" strike="noStrike" dirty="0">
                        <a:solidFill>
                          <a:srgbClr val="003E36"/>
                        </a:solidFill>
                        <a:effectLst/>
                        <a:latin typeface="Arial"/>
                      </a:endParaRPr>
                    </a:p>
                  </a:txBody>
                  <a:tcPr marL="0" marR="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1" u="none" strike="noStrike" dirty="0">
                          <a:solidFill>
                            <a:srgbClr val="003E36"/>
                          </a:solidFill>
                          <a:effectLst/>
                        </a:rPr>
                        <a:t> </a:t>
                      </a:r>
                      <a:endParaRPr lang="en-US" sz="800" b="1" i="0" u="none" strike="noStrike" dirty="0">
                        <a:solidFill>
                          <a:srgbClr val="003E36"/>
                        </a:solidFill>
                        <a:effectLst/>
                        <a:latin typeface="Arial"/>
                      </a:endParaRPr>
                    </a:p>
                  </a:txBody>
                  <a:tcPr marL="0" marR="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l" fontAlgn="ctr"/>
                      <a:r>
                        <a:rPr lang="en-US" sz="800" b="1" u="none" strike="noStrike" dirty="0">
                          <a:solidFill>
                            <a:srgbClr val="003E36"/>
                          </a:solidFill>
                          <a:effectLst/>
                        </a:rPr>
                        <a:t> </a:t>
                      </a:r>
                      <a:endParaRPr lang="en-US" sz="800" b="1" i="0" u="none" strike="noStrike" dirty="0">
                        <a:solidFill>
                          <a:srgbClr val="003E36"/>
                        </a:solidFill>
                        <a:effectLst/>
                        <a:latin typeface="Arial"/>
                      </a:endParaRPr>
                    </a:p>
                  </a:txBody>
                  <a:tcPr marL="0" marR="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1" u="none" strike="noStrike">
                          <a:solidFill>
                            <a:srgbClr val="003E36"/>
                          </a:solidFill>
                          <a:effectLst/>
                        </a:rPr>
                        <a:t> </a:t>
                      </a:r>
                      <a:endParaRPr lang="en-US" sz="800" b="1" i="0" u="none" strike="noStrike">
                        <a:solidFill>
                          <a:srgbClr val="003E36"/>
                        </a:solidFill>
                        <a:effectLst/>
                        <a:latin typeface="Arial"/>
                      </a:endParaRPr>
                    </a:p>
                  </a:txBody>
                  <a:tcPr marL="0" marR="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1" u="none" strike="noStrike" dirty="0">
                          <a:solidFill>
                            <a:srgbClr val="003E36"/>
                          </a:solidFill>
                          <a:effectLst/>
                        </a:rPr>
                        <a:t> </a:t>
                      </a:r>
                      <a:endParaRPr lang="en-US" sz="800" b="1" i="0" u="none" strike="noStrike" dirty="0">
                        <a:solidFill>
                          <a:srgbClr val="003E36"/>
                        </a:solidFill>
                        <a:effectLst/>
                        <a:latin typeface="Arial"/>
                      </a:endParaRPr>
                    </a:p>
                  </a:txBody>
                  <a:tcPr marL="0" marR="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l" fontAlgn="ctr"/>
                      <a:r>
                        <a:rPr lang="en-US" sz="800" b="1" u="none" strike="noStrike" dirty="0">
                          <a:solidFill>
                            <a:srgbClr val="003E36"/>
                          </a:solidFill>
                          <a:effectLst/>
                        </a:rPr>
                        <a:t> </a:t>
                      </a:r>
                      <a:endParaRPr lang="en-US" sz="800" b="1" i="0" u="none" strike="noStrike" dirty="0">
                        <a:solidFill>
                          <a:srgbClr val="003E36"/>
                        </a:solidFill>
                        <a:effectLst/>
                        <a:latin typeface="Arial"/>
                      </a:endParaRPr>
                    </a:p>
                  </a:txBody>
                  <a:tcPr marL="0" marR="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l" fontAlgn="ctr"/>
                      <a:r>
                        <a:rPr lang="en-US" sz="800" b="1" u="none" strike="noStrike" dirty="0">
                          <a:solidFill>
                            <a:srgbClr val="003E36"/>
                          </a:solidFill>
                          <a:effectLst/>
                        </a:rPr>
                        <a:t> </a:t>
                      </a:r>
                      <a:endParaRPr lang="en-US" sz="800" b="1" i="0" u="none" strike="noStrike" dirty="0">
                        <a:solidFill>
                          <a:srgbClr val="003E36"/>
                        </a:solidFill>
                        <a:effectLst/>
                        <a:latin typeface="Arial"/>
                      </a:endParaRPr>
                    </a:p>
                  </a:txBody>
                  <a:tcPr marL="0" marR="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1" u="none" strike="noStrike" dirty="0">
                          <a:solidFill>
                            <a:srgbClr val="003E36"/>
                          </a:solidFill>
                          <a:effectLst/>
                        </a:rPr>
                        <a:t> </a:t>
                      </a:r>
                      <a:endParaRPr lang="en-US" sz="800" b="1" i="0" u="none" strike="noStrike" dirty="0">
                        <a:solidFill>
                          <a:srgbClr val="003E36"/>
                        </a:solidFill>
                        <a:effectLst/>
                        <a:latin typeface="Times New Roman"/>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9332">
                <a:tc>
                  <a:txBody>
                    <a:bodyPr/>
                    <a:lstStyle/>
                    <a:p>
                      <a:pPr algn="l" fontAlgn="ctr"/>
                      <a:r>
                        <a:rPr lang="en-US" sz="800" u="none" strike="noStrike" dirty="0">
                          <a:effectLst/>
                        </a:rPr>
                        <a:t>Broad Domestic Equity</a:t>
                      </a:r>
                      <a:endParaRPr lang="en-US" sz="800" b="0" i="0" u="none" strike="noStrike" dirty="0">
                        <a:effectLst/>
                        <a:latin typeface="Arial"/>
                      </a:endParaRPr>
                    </a:p>
                  </a:txBody>
                  <a:tcPr marL="16136"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u="none" strike="noStrike" dirty="0">
                          <a:effectLst/>
                        </a:rPr>
                        <a:t>Russell 3000</a:t>
                      </a:r>
                      <a:endParaRPr lang="en-US" sz="800" b="0" i="0" u="none" strike="noStrike" dirty="0">
                        <a:effectLst/>
                        <a:latin typeface="Arial"/>
                      </a:endParaRPr>
                    </a:p>
                  </a:txBody>
                  <a:tcPr marL="40341"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8.30%</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6.85%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4.60%</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a:effectLst/>
                        </a:rPr>
                        <a:t> </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18.25%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0.332</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2.00</a:t>
                      </a:r>
                      <a:r>
                        <a:rPr lang="en-US" sz="800" u="none" strike="noStrike" dirty="0">
                          <a:effectLst/>
                        </a:rPr>
                        <a:t>%</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effectLst/>
                        </a:rPr>
                        <a:t> </a:t>
                      </a:r>
                      <a:endParaRPr lang="en-US" sz="800" b="0" i="0" u="none" strike="noStrike" dirty="0">
                        <a:effectLst/>
                        <a:latin typeface="Times New Roman"/>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69332">
                <a:tc>
                  <a:txBody>
                    <a:bodyPr/>
                    <a:lstStyle/>
                    <a:p>
                      <a:pPr algn="l" fontAlgn="ctr"/>
                      <a:r>
                        <a:rPr lang="en-US" sz="800" u="none" strike="noStrike" dirty="0">
                          <a:effectLst/>
                        </a:rPr>
                        <a:t>Large Cap</a:t>
                      </a:r>
                      <a:endParaRPr lang="en-US" sz="800" b="0" i="0" u="none" strike="noStrike" dirty="0">
                        <a:effectLst/>
                        <a:latin typeface="Arial"/>
                      </a:endParaRPr>
                    </a:p>
                  </a:txBody>
                  <a:tcPr marL="16136"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u="none" strike="noStrike" dirty="0">
                          <a:effectLst/>
                        </a:rPr>
                        <a:t>S&amp;P 500</a:t>
                      </a:r>
                      <a:endParaRPr lang="en-US" sz="800" b="0" i="0" u="none" strike="noStrike" dirty="0">
                        <a:effectLst/>
                        <a:latin typeface="Arial"/>
                      </a:endParaRPr>
                    </a:p>
                  </a:txBody>
                  <a:tcPr marL="40341"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8.05%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6.75%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4.50%</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a:effectLst/>
                        </a:rPr>
                        <a:t> </a:t>
                      </a:r>
                      <a:endParaRPr lang="en-US" sz="800" b="0" i="0" u="none" strike="noStrike">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17.40%</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0.333</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2.10</a:t>
                      </a:r>
                      <a:r>
                        <a:rPr lang="en-US" sz="800" u="none" strike="noStrike" dirty="0">
                          <a:effectLst/>
                        </a:rPr>
                        <a:t>%</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effectLst/>
                        </a:rPr>
                        <a:t> </a:t>
                      </a:r>
                      <a:endParaRPr lang="en-US" sz="800" b="0" i="0" u="none" strike="noStrike" dirty="0">
                        <a:effectLst/>
                        <a:latin typeface="Times New Roman"/>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69332">
                <a:tc>
                  <a:txBody>
                    <a:bodyPr/>
                    <a:lstStyle/>
                    <a:p>
                      <a:pPr algn="l" fontAlgn="ctr"/>
                      <a:r>
                        <a:rPr lang="en-US" sz="800" u="none" strike="noStrike" dirty="0">
                          <a:effectLst/>
                        </a:rPr>
                        <a:t>Small/Mid Cap</a:t>
                      </a:r>
                      <a:endParaRPr lang="en-US" sz="800" b="0" i="0" u="none" strike="noStrike" dirty="0">
                        <a:effectLst/>
                        <a:latin typeface="Arial"/>
                      </a:endParaRPr>
                    </a:p>
                  </a:txBody>
                  <a:tcPr marL="16136"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u="none" strike="noStrike" dirty="0">
                          <a:effectLst/>
                        </a:rPr>
                        <a:t>Russell 2500</a:t>
                      </a:r>
                      <a:endParaRPr lang="en-US" sz="800" b="0" i="0" u="none" strike="noStrike" dirty="0">
                        <a:effectLst/>
                        <a:latin typeface="Arial"/>
                      </a:endParaRPr>
                    </a:p>
                  </a:txBody>
                  <a:tcPr marL="40341"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9.30%</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7.00%</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4.75%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a:effectLst/>
                        </a:rPr>
                        <a:t> </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22.60%</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0.312</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1.55%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effectLst/>
                        </a:rPr>
                        <a:t> </a:t>
                      </a:r>
                      <a:endParaRPr lang="en-US" sz="800" b="0" i="0" u="none" strike="noStrike" dirty="0">
                        <a:effectLst/>
                        <a:latin typeface="Times New Roman"/>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69332">
                <a:tc>
                  <a:txBody>
                    <a:bodyPr/>
                    <a:lstStyle/>
                    <a:p>
                      <a:pPr algn="l" fontAlgn="ctr"/>
                      <a:r>
                        <a:rPr lang="en-US" sz="800" u="none" strike="noStrike" dirty="0">
                          <a:effectLst/>
                        </a:rPr>
                        <a:t>Global </a:t>
                      </a:r>
                      <a:r>
                        <a:rPr lang="en-US" sz="800" u="none" strike="noStrike" dirty="0" smtClean="0">
                          <a:effectLst/>
                        </a:rPr>
                        <a:t>ex-U.S. </a:t>
                      </a:r>
                      <a:r>
                        <a:rPr lang="en-US" sz="800" u="none" strike="noStrike" dirty="0">
                          <a:effectLst/>
                        </a:rPr>
                        <a:t>Equity</a:t>
                      </a:r>
                      <a:endParaRPr lang="en-US" sz="800" b="0" i="0" u="none" strike="noStrike" dirty="0">
                        <a:effectLst/>
                        <a:latin typeface="Arial"/>
                      </a:endParaRPr>
                    </a:p>
                  </a:txBody>
                  <a:tcPr marL="16136"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u="none" strike="noStrike" dirty="0">
                          <a:effectLst/>
                        </a:rPr>
                        <a:t>MSCI ACWI ex USA</a:t>
                      </a:r>
                      <a:endParaRPr lang="en-US" sz="800" b="0" i="0" u="none" strike="noStrike" dirty="0">
                        <a:effectLst/>
                        <a:latin typeface="Arial"/>
                      </a:endParaRPr>
                    </a:p>
                  </a:txBody>
                  <a:tcPr marL="40341"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8.95%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7.00%</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4.75%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a:effectLst/>
                        </a:rPr>
                        <a:t> </a:t>
                      </a:r>
                      <a:endParaRPr lang="en-US" sz="800" b="0" i="0" u="none" strike="noStrike">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21.00%</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0.319</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3.10%</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effectLst/>
                        </a:rPr>
                        <a:t> </a:t>
                      </a:r>
                      <a:endParaRPr lang="en-US" sz="800" b="0" i="0" u="none" strike="noStrike" dirty="0">
                        <a:effectLst/>
                        <a:latin typeface="Times New Roman"/>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69332">
                <a:tc>
                  <a:txBody>
                    <a:bodyPr/>
                    <a:lstStyle/>
                    <a:p>
                      <a:pPr algn="l" fontAlgn="ctr"/>
                      <a:r>
                        <a:rPr lang="en-US" sz="800" u="none" strike="noStrike" dirty="0">
                          <a:effectLst/>
                        </a:rPr>
                        <a:t>International Equity</a:t>
                      </a:r>
                      <a:endParaRPr lang="en-US" sz="800" b="0" i="0" u="none" strike="noStrike" dirty="0">
                        <a:effectLst/>
                        <a:latin typeface="Arial"/>
                      </a:endParaRPr>
                    </a:p>
                  </a:txBody>
                  <a:tcPr marL="16136"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u="none" strike="noStrike" dirty="0">
                          <a:effectLst/>
                        </a:rPr>
                        <a:t>MSCI World ex USA</a:t>
                      </a:r>
                      <a:endParaRPr lang="en-US" sz="800" b="0" i="0" u="none" strike="noStrike" dirty="0">
                        <a:effectLst/>
                        <a:latin typeface="Arial"/>
                      </a:endParaRPr>
                    </a:p>
                  </a:txBody>
                  <a:tcPr marL="40341"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8.45%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6.75%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4.50%</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a:effectLst/>
                        </a:rPr>
                        <a:t> </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19.70%</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0.315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3.25%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a:effectLst/>
                        </a:rPr>
                        <a:t> </a:t>
                      </a:r>
                      <a:endParaRPr lang="en-US" sz="800" b="0" i="0" u="none" strike="noStrike">
                        <a:effectLst/>
                        <a:latin typeface="Times New Roman"/>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69332">
                <a:tc>
                  <a:txBody>
                    <a:bodyPr/>
                    <a:lstStyle/>
                    <a:p>
                      <a:pPr algn="l" fontAlgn="ctr"/>
                      <a:r>
                        <a:rPr lang="en-US" sz="800" u="none" strike="noStrike" dirty="0">
                          <a:effectLst/>
                        </a:rPr>
                        <a:t>Emerging Markets Equity</a:t>
                      </a:r>
                      <a:endParaRPr lang="en-US" sz="800" b="0" i="0" u="none" strike="noStrike" dirty="0">
                        <a:effectLst/>
                        <a:latin typeface="Arial"/>
                      </a:endParaRPr>
                    </a:p>
                  </a:txBody>
                  <a:tcPr marL="16136"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u="none" strike="noStrike">
                          <a:effectLst/>
                        </a:rPr>
                        <a:t>MSCI Emerging Markets</a:t>
                      </a:r>
                      <a:endParaRPr lang="en-US" sz="800" b="0" i="0" u="none" strike="noStrike">
                        <a:effectLst/>
                        <a:latin typeface="Arial"/>
                      </a:endParaRPr>
                    </a:p>
                  </a:txBody>
                  <a:tcPr marL="40341"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10.50%</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7.00%</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4.75%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a:effectLst/>
                        </a:rPr>
                        <a:t> </a:t>
                      </a:r>
                      <a:endParaRPr lang="en-US" sz="800" b="0" i="0" u="none" strike="noStrike">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27.45</a:t>
                      </a:r>
                      <a:r>
                        <a:rPr lang="en-US" sz="800" u="none" strike="noStrike" dirty="0">
                          <a:effectLst/>
                        </a:rPr>
                        <a:t>%</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0.301</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2.65%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effectLst/>
                        </a:rPr>
                        <a:t> </a:t>
                      </a:r>
                      <a:endParaRPr lang="en-US" sz="800" b="0" i="0" u="none" strike="noStrike" dirty="0">
                        <a:effectLst/>
                        <a:latin typeface="Times New Roman"/>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42155">
                <a:tc>
                  <a:txBody>
                    <a:bodyPr/>
                    <a:lstStyle/>
                    <a:p>
                      <a:pPr algn="l" fontAlgn="ctr"/>
                      <a:r>
                        <a:rPr lang="en-US" sz="800" u="none" strike="noStrike" dirty="0">
                          <a:effectLst/>
                        </a:rPr>
                        <a:t> </a:t>
                      </a:r>
                      <a:endParaRPr lang="en-US" sz="800" b="0" i="0" u="none" strike="noStrike" dirty="0">
                        <a:effectLst/>
                        <a:latin typeface="Arial"/>
                      </a:endParaRPr>
                    </a:p>
                  </a:txBody>
                  <a:tcPr marL="16136" marR="0" marT="0" marB="0" anchor="ctr">
                    <a:lnL w="12700" cmpd="sng">
                      <a:noFill/>
                    </a:lnL>
                    <a:lnR w="12700" cmpd="sng">
                      <a:noFill/>
                    </a:lnR>
                    <a:lnT w="6350" cap="flat" cmpd="sng" algn="ctr">
                      <a:noFill/>
                      <a:prstDash val="solid"/>
                      <a:round/>
                      <a:headEnd type="none" w="med" len="med"/>
                      <a:tailEnd type="none" w="med" len="med"/>
                    </a:lnT>
                    <a:lnB w="6350" cap="flat" cmpd="sng" algn="ctr">
                      <a:solidFill>
                        <a:srgbClr val="003E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u="none" strike="noStrike">
                          <a:effectLst/>
                        </a:rPr>
                        <a:t> </a:t>
                      </a:r>
                      <a:endParaRPr lang="en-US" sz="800" b="1" i="0" u="none" strike="noStrike">
                        <a:solidFill>
                          <a:srgbClr val="0000FF"/>
                        </a:solidFill>
                        <a:effectLst/>
                        <a:latin typeface="Arial"/>
                      </a:endParaRPr>
                    </a:p>
                  </a:txBody>
                  <a:tcPr marL="40341" marR="0" marT="0" marB="0" anchor="ctr">
                    <a:lnL w="12700" cmpd="sng">
                      <a:noFill/>
                    </a:lnL>
                    <a:lnR w="12700" cmpd="sng">
                      <a:noFill/>
                    </a:lnR>
                    <a:lnT w="6350" cap="flat" cmpd="sng" algn="ctr">
                      <a:noFill/>
                      <a:prstDash val="solid"/>
                      <a:round/>
                      <a:headEnd type="none" w="med" len="med"/>
                      <a:tailEnd type="none" w="med" len="med"/>
                    </a:lnT>
                    <a:lnB w="6350" cap="flat" cmpd="sng" algn="ctr">
                      <a:solidFill>
                        <a:srgbClr val="003E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a:effectLst/>
                        </a:rPr>
                        <a:t> </a:t>
                      </a:r>
                      <a:endParaRPr lang="en-US" sz="800" b="1" i="0" u="none" strike="noStrike" dirty="0">
                        <a:solidFill>
                          <a:srgbClr val="FF0000"/>
                        </a:solidFill>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solidFill>
                        <a:srgbClr val="003E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a:effectLst/>
                        </a:rPr>
                        <a:t> </a:t>
                      </a:r>
                      <a:endParaRPr lang="en-US" sz="800" b="1" i="0" u="none" strike="noStrike" dirty="0">
                        <a:solidFill>
                          <a:srgbClr val="FF0000"/>
                        </a:solidFill>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solidFill>
                        <a:srgbClr val="003E36"/>
                      </a:solid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a:effectLst/>
                        </a:rPr>
                        <a:t> </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solidFill>
                        <a:srgbClr val="003E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a:effectLst/>
                        </a:rPr>
                        <a:t> </a:t>
                      </a:r>
                      <a:endParaRPr lang="en-US" sz="800" b="0" i="0" u="none" strike="noStrike">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solidFill>
                        <a:srgbClr val="003E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a:effectLst/>
                        </a:rPr>
                        <a:t> </a:t>
                      </a:r>
                      <a:endParaRPr lang="en-US" sz="800" b="0" i="0" u="none" strike="noStrike" dirty="0">
                        <a:solidFill>
                          <a:srgbClr val="FF0000"/>
                        </a:solidFill>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solidFill>
                        <a:srgbClr val="003E36"/>
                      </a:solid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a:effectLst/>
                        </a:rPr>
                        <a:t> </a:t>
                      </a:r>
                      <a:endParaRPr lang="en-US" sz="800" b="0" i="0" u="none" strike="noStrike" dirty="0">
                        <a:solidFill>
                          <a:srgbClr val="FF0000"/>
                        </a:solidFill>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solidFill>
                        <a:srgbClr val="003E36"/>
                      </a:solid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a:effectLst/>
                        </a:rPr>
                        <a:t> </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solidFill>
                        <a:srgbClr val="003E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effectLst/>
                        </a:rPr>
                        <a:t> </a:t>
                      </a:r>
                      <a:endParaRPr lang="en-US" sz="800" b="0" i="0" u="none" strike="noStrike" dirty="0">
                        <a:effectLst/>
                        <a:latin typeface="Times New Roman"/>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3E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69332">
                <a:tc>
                  <a:txBody>
                    <a:bodyPr/>
                    <a:lstStyle/>
                    <a:p>
                      <a:pPr algn="l" fontAlgn="ctr"/>
                      <a:r>
                        <a:rPr lang="en-US" sz="800" b="1" u="none" strike="noStrike" dirty="0">
                          <a:solidFill>
                            <a:srgbClr val="003E36"/>
                          </a:solidFill>
                          <a:effectLst/>
                        </a:rPr>
                        <a:t>Fixed Income</a:t>
                      </a:r>
                      <a:endParaRPr lang="en-US" sz="800" b="1" i="0" u="none" strike="noStrike" dirty="0">
                        <a:solidFill>
                          <a:srgbClr val="003E36"/>
                        </a:solidFill>
                        <a:effectLst/>
                        <a:latin typeface="Arial"/>
                      </a:endParaRPr>
                    </a:p>
                  </a:txBody>
                  <a:tcPr marL="16136" marR="0" marT="0" marB="0" anchor="ctr">
                    <a:lnL w="12700" cmpd="sng">
                      <a:noFill/>
                    </a:lnL>
                    <a:lnR w="12700" cmpd="sng">
                      <a:noFill/>
                    </a:lnR>
                    <a:lnT w="6350" cap="flat" cmpd="sng" algn="ctr">
                      <a:solidFill>
                        <a:srgbClr val="003E3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1" u="none" strike="noStrike" dirty="0">
                          <a:solidFill>
                            <a:srgbClr val="003E36"/>
                          </a:solidFill>
                          <a:effectLst/>
                        </a:rPr>
                        <a:t> </a:t>
                      </a:r>
                      <a:endParaRPr lang="en-US" sz="800" b="1" i="0" u="none" strike="noStrike" dirty="0">
                        <a:solidFill>
                          <a:srgbClr val="003E36"/>
                        </a:solidFill>
                        <a:effectLst/>
                        <a:latin typeface="Arial"/>
                      </a:endParaRPr>
                    </a:p>
                  </a:txBody>
                  <a:tcPr marL="40341" marR="0" marT="0" marB="0" anchor="ctr">
                    <a:lnL w="12700" cmpd="sng">
                      <a:noFill/>
                    </a:lnL>
                    <a:lnR w="12700" cmpd="sng">
                      <a:noFill/>
                    </a:lnR>
                    <a:lnT w="6350" cap="flat" cmpd="sng" algn="ctr">
                      <a:solidFill>
                        <a:srgbClr val="003E3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b="1" u="none" strike="noStrike" dirty="0">
                          <a:solidFill>
                            <a:srgbClr val="003E36"/>
                          </a:solidFill>
                          <a:effectLst/>
                        </a:rPr>
                        <a:t> </a:t>
                      </a:r>
                      <a:endParaRPr lang="en-US" sz="800" b="1" i="0" u="none" strike="noStrike" dirty="0">
                        <a:solidFill>
                          <a:srgbClr val="003E36"/>
                        </a:solidFill>
                        <a:effectLst/>
                        <a:latin typeface="Arial"/>
                      </a:endParaRPr>
                    </a:p>
                  </a:txBody>
                  <a:tcPr marL="0" marR="80682" marT="0" marB="0" anchor="ctr">
                    <a:lnL w="12700" cmpd="sng">
                      <a:noFill/>
                    </a:lnL>
                    <a:lnR w="12700" cmpd="sng">
                      <a:noFill/>
                    </a:lnR>
                    <a:lnT w="6350" cap="flat" cmpd="sng" algn="ctr">
                      <a:solidFill>
                        <a:srgbClr val="003E3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b="1" u="none" strike="noStrike" dirty="0">
                          <a:solidFill>
                            <a:srgbClr val="003E36"/>
                          </a:solidFill>
                          <a:effectLst/>
                        </a:rPr>
                        <a:t> </a:t>
                      </a:r>
                      <a:endParaRPr lang="en-US" sz="800" b="1" i="0" u="none" strike="noStrike" dirty="0">
                        <a:solidFill>
                          <a:srgbClr val="003E36"/>
                        </a:solidFill>
                        <a:effectLst/>
                        <a:latin typeface="Arial"/>
                      </a:endParaRPr>
                    </a:p>
                  </a:txBody>
                  <a:tcPr marL="0" marR="80682" marT="0" marB="0" anchor="ctr">
                    <a:lnL w="12700" cmpd="sng">
                      <a:noFill/>
                    </a:lnL>
                    <a:lnR w="12700" cmpd="sng">
                      <a:noFill/>
                    </a:lnR>
                    <a:lnT w="6350" cap="flat" cmpd="sng" algn="ctr">
                      <a:solidFill>
                        <a:srgbClr val="003E3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b="1" u="none" strike="noStrike" dirty="0">
                          <a:solidFill>
                            <a:srgbClr val="003E36"/>
                          </a:solidFill>
                          <a:effectLst/>
                        </a:rPr>
                        <a:t> </a:t>
                      </a:r>
                      <a:endParaRPr lang="en-US" sz="800" b="1" i="0" u="none" strike="noStrike" dirty="0">
                        <a:solidFill>
                          <a:srgbClr val="003E36"/>
                        </a:solidFill>
                        <a:effectLst/>
                        <a:latin typeface="Arial"/>
                      </a:endParaRPr>
                    </a:p>
                  </a:txBody>
                  <a:tcPr marL="0" marR="80682" marT="0" marB="0" anchor="ctr">
                    <a:lnL w="12700" cmpd="sng">
                      <a:noFill/>
                    </a:lnL>
                    <a:lnR w="12700" cmpd="sng">
                      <a:noFill/>
                    </a:lnR>
                    <a:lnT w="6350" cap="flat" cmpd="sng" algn="ctr">
                      <a:solidFill>
                        <a:srgbClr val="003E3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b="1" u="none" strike="noStrike" dirty="0">
                          <a:solidFill>
                            <a:srgbClr val="003E36"/>
                          </a:solidFill>
                          <a:effectLst/>
                        </a:rPr>
                        <a:t> </a:t>
                      </a:r>
                      <a:endParaRPr lang="en-US" sz="800" b="1" i="0" u="none" strike="noStrike" dirty="0">
                        <a:solidFill>
                          <a:srgbClr val="003E36"/>
                        </a:solidFill>
                        <a:effectLst/>
                        <a:latin typeface="Arial"/>
                      </a:endParaRPr>
                    </a:p>
                  </a:txBody>
                  <a:tcPr marL="0" marR="80682" marT="0" marB="0" anchor="ctr">
                    <a:lnL w="12700" cmpd="sng">
                      <a:noFill/>
                    </a:lnL>
                    <a:lnR w="12700" cmpd="sng">
                      <a:noFill/>
                    </a:lnR>
                    <a:lnT w="6350" cap="flat" cmpd="sng" algn="ctr">
                      <a:solidFill>
                        <a:srgbClr val="003E3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b="1" u="none" strike="noStrike" dirty="0">
                          <a:solidFill>
                            <a:srgbClr val="003E36"/>
                          </a:solidFill>
                          <a:effectLst/>
                        </a:rPr>
                        <a:t> </a:t>
                      </a:r>
                      <a:endParaRPr lang="en-US" sz="800" b="1" i="0" u="none" strike="noStrike" dirty="0">
                        <a:solidFill>
                          <a:srgbClr val="003E36"/>
                        </a:solidFill>
                        <a:effectLst/>
                        <a:latin typeface="Arial"/>
                      </a:endParaRPr>
                    </a:p>
                  </a:txBody>
                  <a:tcPr marL="0" marR="80682" marT="0" marB="0" anchor="ctr">
                    <a:lnL w="12700" cmpd="sng">
                      <a:noFill/>
                    </a:lnL>
                    <a:lnR w="12700" cmpd="sng">
                      <a:noFill/>
                    </a:lnR>
                    <a:lnT w="6350" cap="flat" cmpd="sng" algn="ctr">
                      <a:solidFill>
                        <a:srgbClr val="003E3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b="1" u="none" strike="noStrike" dirty="0">
                          <a:solidFill>
                            <a:srgbClr val="003E36"/>
                          </a:solidFill>
                          <a:effectLst/>
                        </a:rPr>
                        <a:t> </a:t>
                      </a:r>
                      <a:endParaRPr lang="en-US" sz="800" b="1" i="0" u="none" strike="noStrike" dirty="0">
                        <a:solidFill>
                          <a:srgbClr val="003E36"/>
                        </a:solidFill>
                        <a:effectLst/>
                        <a:latin typeface="Arial"/>
                      </a:endParaRPr>
                    </a:p>
                  </a:txBody>
                  <a:tcPr marL="0" marR="80682" marT="0" marB="0" anchor="ctr">
                    <a:lnL w="12700" cmpd="sng">
                      <a:noFill/>
                    </a:lnL>
                    <a:lnR w="12700" cmpd="sng">
                      <a:noFill/>
                    </a:lnR>
                    <a:lnT w="6350" cap="flat" cmpd="sng" algn="ctr">
                      <a:solidFill>
                        <a:srgbClr val="003E3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b="1" u="none" strike="noStrike" dirty="0">
                          <a:solidFill>
                            <a:srgbClr val="003E36"/>
                          </a:solidFill>
                          <a:effectLst/>
                        </a:rPr>
                        <a:t> </a:t>
                      </a:r>
                      <a:endParaRPr lang="en-US" sz="800" b="1" i="0" u="none" strike="noStrike" dirty="0">
                        <a:solidFill>
                          <a:srgbClr val="003E36"/>
                        </a:solidFill>
                        <a:effectLst/>
                        <a:latin typeface="Arial"/>
                      </a:endParaRPr>
                    </a:p>
                  </a:txBody>
                  <a:tcPr marL="0" marR="80682" marT="0" marB="0" anchor="ctr">
                    <a:lnL w="12700" cmpd="sng">
                      <a:noFill/>
                    </a:lnL>
                    <a:lnR w="12700" cmpd="sng">
                      <a:noFill/>
                    </a:lnR>
                    <a:lnT w="6350" cap="flat" cmpd="sng" algn="ctr">
                      <a:solidFill>
                        <a:srgbClr val="003E3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1" u="none" strike="noStrike" dirty="0">
                          <a:solidFill>
                            <a:srgbClr val="003E36"/>
                          </a:solidFill>
                          <a:effectLst/>
                        </a:rPr>
                        <a:t> </a:t>
                      </a:r>
                      <a:endParaRPr lang="en-US" sz="800" b="1" i="0" u="none" strike="noStrike" dirty="0">
                        <a:solidFill>
                          <a:srgbClr val="003E36"/>
                        </a:solidFill>
                        <a:effectLst/>
                        <a:latin typeface="Times New Roman"/>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3E3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69332">
                <a:tc>
                  <a:txBody>
                    <a:bodyPr/>
                    <a:lstStyle/>
                    <a:p>
                      <a:pPr algn="l" fontAlgn="ctr"/>
                      <a:r>
                        <a:rPr lang="en-US" sz="800" u="none" strike="noStrike" dirty="0">
                          <a:effectLst/>
                        </a:rPr>
                        <a:t>Short Duration</a:t>
                      </a:r>
                      <a:endParaRPr lang="en-US" sz="800" b="0" i="0" u="none" strike="noStrike" dirty="0">
                        <a:effectLst/>
                        <a:latin typeface="Arial"/>
                      </a:endParaRPr>
                    </a:p>
                  </a:txBody>
                  <a:tcPr marL="16136"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u="none" strike="noStrike" dirty="0">
                          <a:effectLst/>
                        </a:rPr>
                        <a:t>Barclays G/C 1-3</a:t>
                      </a:r>
                      <a:endParaRPr lang="en-US" sz="800" b="0" i="0" u="none" strike="noStrike" dirty="0">
                        <a:effectLst/>
                        <a:latin typeface="Arial"/>
                      </a:endParaRPr>
                    </a:p>
                  </a:txBody>
                  <a:tcPr marL="40341"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2.60</a:t>
                      </a:r>
                      <a:r>
                        <a:rPr lang="en-US" sz="800" u="none" strike="noStrike" dirty="0">
                          <a:effectLst/>
                        </a:rPr>
                        <a:t>%</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2.60</a:t>
                      </a:r>
                      <a:r>
                        <a:rPr lang="en-US" sz="800" u="none" strike="noStrike" dirty="0">
                          <a:effectLst/>
                        </a:rPr>
                        <a:t>%</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0.35</a:t>
                      </a:r>
                      <a:r>
                        <a:rPr lang="en-US" sz="800" u="none" strike="noStrike" dirty="0">
                          <a:effectLst/>
                        </a:rPr>
                        <a:t>%</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a:effectLst/>
                        </a:rPr>
                        <a:t> </a:t>
                      </a:r>
                      <a:endParaRPr lang="en-US" sz="800" b="0" i="0" u="none" strike="noStrike">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2.10%</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0.167</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2.85%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effectLst/>
                        </a:rPr>
                        <a:t> </a:t>
                      </a:r>
                      <a:endParaRPr lang="en-US" sz="800" b="0" i="0" u="none" strike="noStrike" dirty="0">
                        <a:effectLst/>
                        <a:latin typeface="Times New Roman"/>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69332">
                <a:tc>
                  <a:txBody>
                    <a:bodyPr/>
                    <a:lstStyle/>
                    <a:p>
                      <a:pPr algn="l" fontAlgn="ctr"/>
                      <a:r>
                        <a:rPr lang="en-US" sz="800" u="none" strike="noStrike">
                          <a:effectLst/>
                        </a:rPr>
                        <a:t>Domestic Fixed</a:t>
                      </a:r>
                      <a:endParaRPr lang="en-US" sz="800" b="0" i="0" u="none" strike="noStrike">
                        <a:effectLst/>
                        <a:latin typeface="Arial"/>
                      </a:endParaRPr>
                    </a:p>
                  </a:txBody>
                  <a:tcPr marL="16136"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u="none" strike="noStrike" dirty="0">
                          <a:effectLst/>
                        </a:rPr>
                        <a:t>Barclays Aggregate</a:t>
                      </a:r>
                      <a:endParaRPr lang="en-US" sz="800" b="0" i="0" u="none" strike="noStrike" dirty="0">
                        <a:effectLst/>
                        <a:latin typeface="Arial"/>
                      </a:endParaRPr>
                    </a:p>
                  </a:txBody>
                  <a:tcPr marL="40341"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a:effectLst/>
                        </a:rPr>
                        <a:t>3.05%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a:effectLst/>
                        </a:rPr>
                        <a:t>3.00%</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a:effectLst/>
                        </a:rPr>
                        <a:t>0.75%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a:effectLst/>
                        </a:rPr>
                        <a:t> </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a:effectLst/>
                        </a:rPr>
                        <a:t>3.75%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a:effectLst/>
                        </a:rPr>
                        <a:t>0.213</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3.50%</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effectLst/>
                        </a:rPr>
                        <a:t> </a:t>
                      </a:r>
                      <a:endParaRPr lang="en-US" sz="800" b="0" i="0" u="none" strike="noStrike" dirty="0">
                        <a:effectLst/>
                        <a:latin typeface="Times New Roman"/>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69332">
                <a:tc>
                  <a:txBody>
                    <a:bodyPr/>
                    <a:lstStyle/>
                    <a:p>
                      <a:pPr algn="l" fontAlgn="ctr"/>
                      <a:r>
                        <a:rPr lang="en-US" sz="800" u="none" strike="noStrike" dirty="0">
                          <a:effectLst/>
                        </a:rPr>
                        <a:t>Long Duration</a:t>
                      </a:r>
                      <a:endParaRPr lang="en-US" sz="800" b="0" i="0" u="none" strike="noStrike" dirty="0">
                        <a:effectLst/>
                        <a:latin typeface="Arial"/>
                      </a:endParaRPr>
                    </a:p>
                  </a:txBody>
                  <a:tcPr marL="16136"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u="none" strike="noStrike">
                          <a:effectLst/>
                        </a:rPr>
                        <a:t>Barclays Long G/C</a:t>
                      </a:r>
                      <a:endParaRPr lang="en-US" sz="800" b="0" i="0" u="none" strike="noStrike">
                        <a:effectLst/>
                        <a:latin typeface="Arial"/>
                      </a:endParaRPr>
                    </a:p>
                  </a:txBody>
                  <a:tcPr marL="40341"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3.50%</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3.00</a:t>
                      </a:r>
                      <a:r>
                        <a:rPr lang="en-US" sz="800" u="none" strike="noStrike" dirty="0">
                          <a:effectLst/>
                        </a:rPr>
                        <a:t>%</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0.95</a:t>
                      </a:r>
                      <a:r>
                        <a:rPr lang="en-US" sz="800" u="none" strike="noStrike" dirty="0">
                          <a:effectLst/>
                        </a:rPr>
                        <a:t>%</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a:effectLst/>
                        </a:rPr>
                        <a:t> </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10.95%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0.116</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4.45%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effectLst/>
                        </a:rPr>
                        <a:t> </a:t>
                      </a:r>
                      <a:endParaRPr lang="en-US" sz="800" b="0" i="0" u="none" strike="noStrike" dirty="0">
                        <a:effectLst/>
                        <a:latin typeface="Times New Roman"/>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69332">
                <a:tc>
                  <a:txBody>
                    <a:bodyPr/>
                    <a:lstStyle/>
                    <a:p>
                      <a:pPr algn="l" fontAlgn="ctr"/>
                      <a:r>
                        <a:rPr lang="en-US" sz="800" u="none" strike="noStrike" dirty="0">
                          <a:effectLst/>
                        </a:rPr>
                        <a:t>TIPS</a:t>
                      </a:r>
                      <a:endParaRPr lang="en-US" sz="800" b="0" i="0" u="none" strike="noStrike" dirty="0">
                        <a:effectLst/>
                        <a:latin typeface="Arial"/>
                      </a:endParaRPr>
                    </a:p>
                  </a:txBody>
                  <a:tcPr marL="16136"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u="none" strike="noStrike" dirty="0">
                          <a:effectLst/>
                        </a:rPr>
                        <a:t>Barclays TIPS</a:t>
                      </a:r>
                      <a:endParaRPr lang="en-US" sz="800" b="0" i="0" u="none" strike="noStrike" dirty="0">
                        <a:effectLst/>
                        <a:latin typeface="Arial"/>
                      </a:endParaRPr>
                    </a:p>
                  </a:txBody>
                  <a:tcPr marL="40341"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a:effectLst/>
                        </a:rPr>
                        <a:t>3.10%</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a:effectLst/>
                        </a:rPr>
                        <a:t>3.00%</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a:effectLst/>
                        </a:rPr>
                        <a:t>0.75%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a:effectLst/>
                        </a:rPr>
                        <a:t> </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5.25%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0.162</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3.35%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effectLst/>
                        </a:rPr>
                        <a:t> </a:t>
                      </a:r>
                      <a:endParaRPr lang="en-US" sz="800" b="0" i="0" u="none" strike="noStrike" dirty="0">
                        <a:effectLst/>
                        <a:latin typeface="Times New Roman"/>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69332">
                <a:tc>
                  <a:txBody>
                    <a:bodyPr/>
                    <a:lstStyle/>
                    <a:p>
                      <a:pPr algn="l" fontAlgn="ctr"/>
                      <a:r>
                        <a:rPr lang="en-US" sz="800" u="none" strike="noStrike" dirty="0">
                          <a:effectLst/>
                        </a:rPr>
                        <a:t>High Yield</a:t>
                      </a:r>
                      <a:endParaRPr lang="en-US" sz="800" b="0" i="0" u="none" strike="noStrike" dirty="0">
                        <a:effectLst/>
                        <a:latin typeface="Arial"/>
                      </a:endParaRPr>
                    </a:p>
                  </a:txBody>
                  <a:tcPr marL="16136"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u="none" strike="noStrike" dirty="0">
                          <a:effectLst/>
                        </a:rPr>
                        <a:t>Barclays High Yield</a:t>
                      </a:r>
                      <a:endParaRPr lang="en-US" sz="800" b="0" i="0" u="none" strike="noStrike" dirty="0">
                        <a:effectLst/>
                        <a:latin typeface="Arial"/>
                      </a:endParaRPr>
                    </a:p>
                  </a:txBody>
                  <a:tcPr marL="40341"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5.20</a:t>
                      </a:r>
                      <a:r>
                        <a:rPr lang="en-US" sz="800" u="none" strike="noStrike" dirty="0">
                          <a:effectLst/>
                        </a:rPr>
                        <a:t>%</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4.75%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2.50%</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a:effectLst/>
                        </a:rPr>
                        <a:t> </a:t>
                      </a:r>
                      <a:endParaRPr lang="en-US" sz="800" b="0" i="0" u="none" strike="noStrike">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10.35%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0.285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7.75%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effectLst/>
                        </a:rPr>
                        <a:t> </a:t>
                      </a:r>
                      <a:endParaRPr lang="en-US" sz="800" b="0" i="0" u="none" strike="noStrike" dirty="0">
                        <a:effectLst/>
                        <a:latin typeface="Times New Roman"/>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69332">
                <a:tc>
                  <a:txBody>
                    <a:bodyPr/>
                    <a:lstStyle/>
                    <a:p>
                      <a:pPr algn="l" fontAlgn="ctr"/>
                      <a:r>
                        <a:rPr lang="en-US" sz="800" u="none" strike="noStrike" dirty="0" smtClean="0">
                          <a:effectLst/>
                        </a:rPr>
                        <a:t>Non-U.S. </a:t>
                      </a:r>
                      <a:r>
                        <a:rPr lang="en-US" sz="800" u="none" strike="noStrike" dirty="0">
                          <a:effectLst/>
                        </a:rPr>
                        <a:t>Fixed</a:t>
                      </a:r>
                      <a:endParaRPr lang="en-US" sz="800" b="0" i="0" u="none" strike="noStrike" dirty="0">
                        <a:effectLst/>
                        <a:latin typeface="Arial"/>
                      </a:endParaRPr>
                    </a:p>
                  </a:txBody>
                  <a:tcPr marL="16136"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u="none" strike="noStrike" dirty="0">
                          <a:effectLst/>
                        </a:rPr>
                        <a:t>Barclays Global Aggregate ex US</a:t>
                      </a:r>
                      <a:endParaRPr lang="en-US" sz="800" b="0" i="0" u="none" strike="noStrike" dirty="0">
                        <a:effectLst/>
                        <a:latin typeface="Arial"/>
                      </a:endParaRPr>
                    </a:p>
                  </a:txBody>
                  <a:tcPr marL="40341"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1.80</a:t>
                      </a:r>
                      <a:r>
                        <a:rPr lang="en-US" sz="800" u="none" strike="noStrike" dirty="0">
                          <a:effectLst/>
                        </a:rPr>
                        <a:t>%</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1.40</a:t>
                      </a:r>
                      <a:r>
                        <a:rPr lang="en-US" sz="800" u="none" strike="noStrike" dirty="0">
                          <a:effectLst/>
                        </a:rPr>
                        <a:t>%</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-0.85%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a:effectLst/>
                        </a:rPr>
                        <a:t> </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9.20</a:t>
                      </a:r>
                      <a:r>
                        <a:rPr lang="en-US" sz="800" u="none" strike="noStrike" dirty="0">
                          <a:effectLst/>
                        </a:rPr>
                        <a:t>%</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-0.049</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2.50%</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effectLst/>
                        </a:rPr>
                        <a:t> </a:t>
                      </a:r>
                      <a:endParaRPr lang="en-US" sz="800" b="0" i="0" u="none" strike="noStrike" dirty="0">
                        <a:effectLst/>
                        <a:latin typeface="Times New Roman"/>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69332">
                <a:tc>
                  <a:txBody>
                    <a:bodyPr/>
                    <a:lstStyle/>
                    <a:p>
                      <a:pPr algn="l" fontAlgn="ctr"/>
                      <a:r>
                        <a:rPr lang="en-US" sz="800" u="none" strike="noStrike" dirty="0">
                          <a:effectLst/>
                        </a:rPr>
                        <a:t>Emerging Market Debt</a:t>
                      </a:r>
                      <a:endParaRPr lang="en-US" sz="800" b="0" i="0" u="none" strike="noStrike" dirty="0">
                        <a:effectLst/>
                        <a:latin typeface="Arial"/>
                      </a:endParaRPr>
                    </a:p>
                  </a:txBody>
                  <a:tcPr marL="16136"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u="none" strike="noStrike" dirty="0">
                          <a:effectLst/>
                        </a:rPr>
                        <a:t>EMBI Global Diversified</a:t>
                      </a:r>
                      <a:endParaRPr lang="en-US" sz="800" b="0" i="0" u="none" strike="noStrike" dirty="0">
                        <a:effectLst/>
                        <a:latin typeface="Arial"/>
                      </a:endParaRPr>
                    </a:p>
                  </a:txBody>
                  <a:tcPr marL="40341"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4.85%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4.50</a:t>
                      </a:r>
                      <a:r>
                        <a:rPr lang="en-US" sz="800" u="none" strike="noStrike" dirty="0">
                          <a:effectLst/>
                        </a:rPr>
                        <a:t>%</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2.25</a:t>
                      </a:r>
                      <a:r>
                        <a:rPr lang="en-US" sz="800" u="none" strike="noStrike" dirty="0">
                          <a:effectLst/>
                        </a:rPr>
                        <a:t>%</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a:effectLst/>
                        </a:rPr>
                        <a:t> </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9.60</a:t>
                      </a:r>
                      <a:r>
                        <a:rPr lang="en-US" sz="800" u="none" strike="noStrike" dirty="0">
                          <a:effectLst/>
                        </a:rPr>
                        <a:t>%</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0.271</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5.75%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effectLst/>
                        </a:rPr>
                        <a:t> </a:t>
                      </a:r>
                      <a:endParaRPr lang="en-US" sz="800" b="0" i="0" u="none" strike="noStrike" dirty="0">
                        <a:effectLst/>
                        <a:latin typeface="Times New Roman"/>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142155">
                <a:tc>
                  <a:txBody>
                    <a:bodyPr/>
                    <a:lstStyle/>
                    <a:p>
                      <a:pPr algn="l" fontAlgn="ctr"/>
                      <a:r>
                        <a:rPr lang="en-US" sz="800" u="none" strike="noStrike" dirty="0">
                          <a:effectLst/>
                        </a:rPr>
                        <a:t> </a:t>
                      </a:r>
                      <a:endParaRPr lang="en-US" sz="800" b="0" i="0" u="none" strike="noStrike" dirty="0">
                        <a:effectLst/>
                        <a:latin typeface="Arial"/>
                      </a:endParaRPr>
                    </a:p>
                  </a:txBody>
                  <a:tcPr marL="16136" marR="0" marT="0" marB="0" anchor="ctr">
                    <a:lnL w="12700" cmpd="sng">
                      <a:noFill/>
                    </a:lnL>
                    <a:lnR w="12700" cmpd="sng">
                      <a:noFill/>
                    </a:lnR>
                    <a:lnT w="6350" cap="flat" cmpd="sng" algn="ctr">
                      <a:noFill/>
                      <a:prstDash val="solid"/>
                      <a:round/>
                      <a:headEnd type="none" w="med" len="med"/>
                      <a:tailEnd type="none" w="med" len="med"/>
                    </a:lnT>
                    <a:lnB w="6350" cap="flat" cmpd="sng" algn="ctr">
                      <a:solidFill>
                        <a:srgbClr val="003E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u="none" strike="noStrike" dirty="0">
                          <a:effectLst/>
                        </a:rPr>
                        <a:t> </a:t>
                      </a:r>
                      <a:endParaRPr lang="en-US" sz="800" b="0" i="0" u="none" strike="noStrike" dirty="0">
                        <a:effectLst/>
                        <a:latin typeface="Arial"/>
                      </a:endParaRPr>
                    </a:p>
                  </a:txBody>
                  <a:tcPr marL="40341" marR="0" marT="0" marB="0" anchor="ctr">
                    <a:lnL w="12700" cmpd="sng">
                      <a:noFill/>
                    </a:lnL>
                    <a:lnR w="12700" cmpd="sng">
                      <a:noFill/>
                    </a:lnR>
                    <a:lnT w="6350" cap="flat" cmpd="sng" algn="ctr">
                      <a:noFill/>
                      <a:prstDash val="solid"/>
                      <a:round/>
                      <a:headEnd type="none" w="med" len="med"/>
                      <a:tailEnd type="none" w="med" len="med"/>
                    </a:lnT>
                    <a:lnB w="6350" cap="flat" cmpd="sng" algn="ctr">
                      <a:solidFill>
                        <a:srgbClr val="003E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a:effectLst/>
                        </a:rPr>
                        <a:t> </a:t>
                      </a:r>
                      <a:endParaRPr lang="en-US" sz="800" b="0" i="0" u="none" strike="noStrike" dirty="0">
                        <a:solidFill>
                          <a:srgbClr val="FF0000"/>
                        </a:solidFill>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solidFill>
                        <a:srgbClr val="003E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a:effectLst/>
                        </a:rPr>
                        <a:t> </a:t>
                      </a:r>
                      <a:endParaRPr lang="en-US" sz="800" b="0" i="0" u="none" strike="noStrike" dirty="0">
                        <a:solidFill>
                          <a:srgbClr val="FF0000"/>
                        </a:solidFill>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solidFill>
                        <a:srgbClr val="003E36"/>
                      </a:solid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a:effectLst/>
                        </a:rPr>
                        <a:t> </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solidFill>
                        <a:srgbClr val="003E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a:effectLst/>
                        </a:rPr>
                        <a:t> </a:t>
                      </a:r>
                      <a:endParaRPr lang="en-US" sz="800" b="0" i="0" u="none" strike="noStrike">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solidFill>
                        <a:srgbClr val="003E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a:effectLst/>
                        </a:rPr>
                        <a:t> </a:t>
                      </a:r>
                      <a:endParaRPr lang="en-US" sz="800" b="0" i="0" u="none" strike="noStrike" dirty="0">
                        <a:solidFill>
                          <a:srgbClr val="FF0000"/>
                        </a:solidFill>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solidFill>
                        <a:srgbClr val="003E36"/>
                      </a:solid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a:effectLst/>
                        </a:rPr>
                        <a:t> </a:t>
                      </a:r>
                      <a:endParaRPr lang="en-US" sz="800" b="0" i="0" u="none" strike="noStrike" dirty="0">
                        <a:solidFill>
                          <a:srgbClr val="FF0000"/>
                        </a:solidFill>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solidFill>
                        <a:srgbClr val="003E36"/>
                      </a:solid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a:effectLst/>
                        </a:rPr>
                        <a:t> </a:t>
                      </a:r>
                      <a:endParaRPr lang="en-US" sz="800" b="0" i="0" u="none" strike="noStrike" dirty="0">
                        <a:solidFill>
                          <a:srgbClr val="FF0000"/>
                        </a:solidFill>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solidFill>
                        <a:srgbClr val="003E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effectLst/>
                        </a:rPr>
                        <a:t> </a:t>
                      </a:r>
                      <a:endParaRPr lang="en-US" sz="800" b="0" i="0" u="none" strike="noStrike" dirty="0">
                        <a:effectLst/>
                        <a:latin typeface="Times New Roman"/>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3E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169332">
                <a:tc>
                  <a:txBody>
                    <a:bodyPr/>
                    <a:lstStyle/>
                    <a:p>
                      <a:pPr algn="l" fontAlgn="ctr"/>
                      <a:r>
                        <a:rPr lang="en-US" sz="800" b="1" u="none" strike="noStrike" dirty="0">
                          <a:solidFill>
                            <a:srgbClr val="003E36"/>
                          </a:solidFill>
                          <a:effectLst/>
                        </a:rPr>
                        <a:t>Other</a:t>
                      </a:r>
                      <a:endParaRPr lang="en-US" sz="800" b="1" i="0" u="none" strike="noStrike" dirty="0">
                        <a:solidFill>
                          <a:srgbClr val="003E36"/>
                        </a:solidFill>
                        <a:effectLst/>
                        <a:latin typeface="Arial"/>
                      </a:endParaRPr>
                    </a:p>
                  </a:txBody>
                  <a:tcPr marL="16136" marR="0" marT="0" marB="0" anchor="ctr">
                    <a:lnL w="12700" cmpd="sng">
                      <a:noFill/>
                    </a:lnL>
                    <a:lnR w="12700" cmpd="sng">
                      <a:noFill/>
                    </a:lnR>
                    <a:lnT w="6350" cap="flat" cmpd="sng" algn="ctr">
                      <a:solidFill>
                        <a:srgbClr val="003E3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b="1" u="none" strike="noStrike" dirty="0">
                          <a:solidFill>
                            <a:srgbClr val="003E36"/>
                          </a:solidFill>
                          <a:effectLst/>
                        </a:rPr>
                        <a:t> </a:t>
                      </a:r>
                      <a:endParaRPr lang="en-US" sz="800" b="1" i="0" u="none" strike="noStrike" dirty="0">
                        <a:solidFill>
                          <a:srgbClr val="003E36"/>
                        </a:solidFill>
                        <a:effectLst/>
                        <a:latin typeface="Arial"/>
                      </a:endParaRPr>
                    </a:p>
                  </a:txBody>
                  <a:tcPr marL="40341" marR="0" marT="0" marB="0" anchor="ctr">
                    <a:lnL w="12700" cmpd="sng">
                      <a:noFill/>
                    </a:lnL>
                    <a:lnR w="12700" cmpd="sng">
                      <a:noFill/>
                    </a:lnR>
                    <a:lnT w="6350" cap="flat" cmpd="sng" algn="ctr">
                      <a:solidFill>
                        <a:srgbClr val="003E3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b="1" u="none" strike="noStrike" dirty="0">
                          <a:solidFill>
                            <a:srgbClr val="003E36"/>
                          </a:solidFill>
                          <a:effectLst/>
                        </a:rPr>
                        <a:t> </a:t>
                      </a:r>
                      <a:endParaRPr lang="en-US" sz="800" b="1" i="0" u="none" strike="noStrike" dirty="0">
                        <a:solidFill>
                          <a:srgbClr val="003E36"/>
                        </a:solidFill>
                        <a:effectLst/>
                        <a:latin typeface="Arial"/>
                      </a:endParaRPr>
                    </a:p>
                  </a:txBody>
                  <a:tcPr marL="0" marR="80682" marT="0" marB="0" anchor="ctr">
                    <a:lnL w="12700" cmpd="sng">
                      <a:noFill/>
                    </a:lnL>
                    <a:lnR w="12700" cmpd="sng">
                      <a:noFill/>
                    </a:lnR>
                    <a:lnT w="6350" cap="flat" cmpd="sng" algn="ctr">
                      <a:solidFill>
                        <a:srgbClr val="003E3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b="1" u="none" strike="noStrike" dirty="0">
                          <a:solidFill>
                            <a:srgbClr val="003E36"/>
                          </a:solidFill>
                          <a:effectLst/>
                        </a:rPr>
                        <a:t> </a:t>
                      </a:r>
                      <a:endParaRPr lang="en-US" sz="800" b="1" i="0" u="none" strike="noStrike" dirty="0">
                        <a:solidFill>
                          <a:srgbClr val="003E36"/>
                        </a:solidFill>
                        <a:effectLst/>
                        <a:latin typeface="Arial"/>
                      </a:endParaRPr>
                    </a:p>
                  </a:txBody>
                  <a:tcPr marL="0" marR="80682" marT="0" marB="0" anchor="ctr">
                    <a:lnL w="12700" cmpd="sng">
                      <a:noFill/>
                    </a:lnL>
                    <a:lnR w="12700" cmpd="sng">
                      <a:noFill/>
                    </a:lnR>
                    <a:lnT w="6350" cap="flat" cmpd="sng" algn="ctr">
                      <a:solidFill>
                        <a:srgbClr val="003E3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b="1" u="none" strike="noStrike" dirty="0">
                          <a:solidFill>
                            <a:srgbClr val="003E36"/>
                          </a:solidFill>
                          <a:effectLst/>
                        </a:rPr>
                        <a:t> </a:t>
                      </a:r>
                      <a:endParaRPr lang="en-US" sz="800" b="1" i="0" u="none" strike="noStrike" dirty="0">
                        <a:solidFill>
                          <a:srgbClr val="003E36"/>
                        </a:solidFill>
                        <a:effectLst/>
                        <a:latin typeface="Arial"/>
                      </a:endParaRPr>
                    </a:p>
                  </a:txBody>
                  <a:tcPr marL="0" marR="80682" marT="0" marB="0" anchor="ctr">
                    <a:lnL w="12700" cmpd="sng">
                      <a:noFill/>
                    </a:lnL>
                    <a:lnR w="12700" cmpd="sng">
                      <a:noFill/>
                    </a:lnR>
                    <a:lnT w="6350" cap="flat" cmpd="sng" algn="ctr">
                      <a:solidFill>
                        <a:srgbClr val="003E3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b="1" u="none" strike="noStrike" dirty="0">
                          <a:solidFill>
                            <a:srgbClr val="003E36"/>
                          </a:solidFill>
                          <a:effectLst/>
                        </a:rPr>
                        <a:t> </a:t>
                      </a:r>
                      <a:endParaRPr lang="en-US" sz="800" b="1" i="0" u="none" strike="noStrike" dirty="0">
                        <a:solidFill>
                          <a:srgbClr val="003E36"/>
                        </a:solidFill>
                        <a:effectLst/>
                        <a:latin typeface="Arial"/>
                      </a:endParaRPr>
                    </a:p>
                  </a:txBody>
                  <a:tcPr marL="0" marR="80682" marT="0" marB="0" anchor="ctr">
                    <a:lnL w="12700" cmpd="sng">
                      <a:noFill/>
                    </a:lnL>
                    <a:lnR w="12700" cmpd="sng">
                      <a:noFill/>
                    </a:lnR>
                    <a:lnT w="6350" cap="flat" cmpd="sng" algn="ctr">
                      <a:solidFill>
                        <a:srgbClr val="003E3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b="1" u="none" strike="noStrike" dirty="0">
                          <a:solidFill>
                            <a:srgbClr val="003E36"/>
                          </a:solidFill>
                          <a:effectLst/>
                        </a:rPr>
                        <a:t> </a:t>
                      </a:r>
                      <a:endParaRPr lang="en-US" sz="800" b="1" i="0" u="none" strike="noStrike" dirty="0">
                        <a:solidFill>
                          <a:srgbClr val="003E36"/>
                        </a:solidFill>
                        <a:effectLst/>
                        <a:latin typeface="Arial"/>
                      </a:endParaRPr>
                    </a:p>
                  </a:txBody>
                  <a:tcPr marL="0" marR="80682" marT="0" marB="0" anchor="ctr">
                    <a:lnL w="12700" cmpd="sng">
                      <a:noFill/>
                    </a:lnL>
                    <a:lnR w="12700" cmpd="sng">
                      <a:noFill/>
                    </a:lnR>
                    <a:lnT w="6350" cap="flat" cmpd="sng" algn="ctr">
                      <a:solidFill>
                        <a:srgbClr val="003E3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b="1" u="none" strike="noStrike" dirty="0">
                          <a:solidFill>
                            <a:srgbClr val="003E36"/>
                          </a:solidFill>
                          <a:effectLst/>
                        </a:rPr>
                        <a:t> </a:t>
                      </a:r>
                      <a:endParaRPr lang="en-US" sz="800" b="1" i="0" u="none" strike="noStrike" dirty="0">
                        <a:solidFill>
                          <a:srgbClr val="003E36"/>
                        </a:solidFill>
                        <a:effectLst/>
                        <a:latin typeface="Arial"/>
                      </a:endParaRPr>
                    </a:p>
                  </a:txBody>
                  <a:tcPr marL="0" marR="80682" marT="0" marB="0" anchor="ctr">
                    <a:lnL w="12700" cmpd="sng">
                      <a:noFill/>
                    </a:lnL>
                    <a:lnR w="12700" cmpd="sng">
                      <a:noFill/>
                    </a:lnR>
                    <a:lnT w="6350" cap="flat" cmpd="sng" algn="ctr">
                      <a:solidFill>
                        <a:srgbClr val="003E3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b="1" u="none" strike="noStrike" dirty="0">
                          <a:solidFill>
                            <a:srgbClr val="003E36"/>
                          </a:solidFill>
                          <a:effectLst/>
                        </a:rPr>
                        <a:t> </a:t>
                      </a:r>
                      <a:endParaRPr lang="en-US" sz="800" b="1" i="0" u="none" strike="noStrike" dirty="0">
                        <a:solidFill>
                          <a:srgbClr val="003E36"/>
                        </a:solidFill>
                        <a:effectLst/>
                        <a:latin typeface="Arial"/>
                      </a:endParaRPr>
                    </a:p>
                  </a:txBody>
                  <a:tcPr marL="0" marR="80682" marT="0" marB="0" anchor="ctr">
                    <a:lnL w="12700" cmpd="sng">
                      <a:noFill/>
                    </a:lnL>
                    <a:lnR w="12700" cmpd="sng">
                      <a:noFill/>
                    </a:lnR>
                    <a:lnT w="6350" cap="flat" cmpd="sng" algn="ctr">
                      <a:solidFill>
                        <a:srgbClr val="003E3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1" u="none" strike="noStrike">
                          <a:solidFill>
                            <a:srgbClr val="003E36"/>
                          </a:solidFill>
                          <a:effectLst/>
                        </a:rPr>
                        <a:t> </a:t>
                      </a:r>
                      <a:endParaRPr lang="en-US" sz="800" b="1" i="0" u="none" strike="noStrike">
                        <a:solidFill>
                          <a:srgbClr val="003E36"/>
                        </a:solidFill>
                        <a:effectLst/>
                        <a:latin typeface="Times New Roman"/>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3E3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169332">
                <a:tc>
                  <a:txBody>
                    <a:bodyPr/>
                    <a:lstStyle/>
                    <a:p>
                      <a:pPr algn="l" fontAlgn="ctr"/>
                      <a:r>
                        <a:rPr lang="en-US" sz="800" u="none" strike="noStrike" dirty="0">
                          <a:effectLst/>
                        </a:rPr>
                        <a:t>Real Estate</a:t>
                      </a:r>
                      <a:endParaRPr lang="en-US" sz="800" b="0" i="0" u="none" strike="noStrike" dirty="0">
                        <a:effectLst/>
                        <a:latin typeface="Arial"/>
                      </a:endParaRPr>
                    </a:p>
                  </a:txBody>
                  <a:tcPr marL="16136"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u="none" strike="noStrike" dirty="0">
                          <a:effectLst/>
                        </a:rPr>
                        <a:t>Callan Real Estate</a:t>
                      </a:r>
                      <a:endParaRPr lang="en-US" sz="800" b="0" i="0" u="none" strike="noStrike" dirty="0">
                        <a:effectLst/>
                        <a:latin typeface="Arial"/>
                      </a:endParaRPr>
                    </a:p>
                  </a:txBody>
                  <a:tcPr marL="40341"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6.90%</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5.75%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3.50%</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a:effectLst/>
                        </a:rPr>
                        <a:t> </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16.35%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0.284</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4.75%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effectLst/>
                        </a:rPr>
                        <a:t> </a:t>
                      </a:r>
                      <a:endParaRPr lang="en-US" sz="800" b="0" i="0" u="none" strike="noStrike" dirty="0">
                        <a:effectLst/>
                        <a:latin typeface="Times New Roman"/>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169332">
                <a:tc>
                  <a:txBody>
                    <a:bodyPr/>
                    <a:lstStyle/>
                    <a:p>
                      <a:pPr algn="l" fontAlgn="ctr"/>
                      <a:r>
                        <a:rPr lang="en-US" sz="800" u="none" strike="noStrike" dirty="0">
                          <a:effectLst/>
                        </a:rPr>
                        <a:t>Private Equity</a:t>
                      </a:r>
                      <a:endParaRPr lang="en-US" sz="800" b="0" i="0" u="none" strike="noStrike" dirty="0">
                        <a:effectLst/>
                        <a:latin typeface="Arial"/>
                      </a:endParaRPr>
                    </a:p>
                  </a:txBody>
                  <a:tcPr marL="16136"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u="none" strike="noStrike" dirty="0">
                          <a:effectLst/>
                        </a:rPr>
                        <a:t>TR Post Venture Cap</a:t>
                      </a:r>
                      <a:endParaRPr lang="en-US" sz="800" b="0" i="0" u="none" strike="noStrike" dirty="0">
                        <a:effectLst/>
                        <a:latin typeface="Arial"/>
                      </a:endParaRPr>
                    </a:p>
                  </a:txBody>
                  <a:tcPr marL="40341"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12.45%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7.35%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5.10%</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a:effectLst/>
                        </a:rPr>
                        <a:t> </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32.90%</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0.310</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a:effectLst/>
                        </a:rPr>
                        <a:t>0.00%</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effectLst/>
                        </a:rPr>
                        <a:t> </a:t>
                      </a:r>
                      <a:endParaRPr lang="en-US" sz="800" b="0" i="0" u="none" strike="noStrike" dirty="0">
                        <a:effectLst/>
                        <a:latin typeface="Times New Roman"/>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169332">
                <a:tc>
                  <a:txBody>
                    <a:bodyPr/>
                    <a:lstStyle/>
                    <a:p>
                      <a:pPr algn="l" fontAlgn="ctr"/>
                      <a:r>
                        <a:rPr lang="en-US" sz="800" u="none" strike="noStrike" dirty="0">
                          <a:effectLst/>
                        </a:rPr>
                        <a:t>Hedge Funds</a:t>
                      </a:r>
                      <a:endParaRPr lang="en-US" sz="800" b="0" i="0" u="none" strike="noStrike" dirty="0">
                        <a:effectLst/>
                        <a:latin typeface="Arial"/>
                      </a:endParaRPr>
                    </a:p>
                  </a:txBody>
                  <a:tcPr marL="16136"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u="none" strike="noStrike" dirty="0">
                          <a:effectLst/>
                        </a:rPr>
                        <a:t>Callan Hedge </a:t>
                      </a:r>
                      <a:r>
                        <a:rPr lang="en-US" sz="800" u="none" strike="noStrike" dirty="0" smtClean="0">
                          <a:effectLst/>
                        </a:rPr>
                        <a:t>FOF </a:t>
                      </a:r>
                      <a:r>
                        <a:rPr lang="en-US" sz="800" u="none" strike="noStrike" dirty="0">
                          <a:effectLst/>
                        </a:rPr>
                        <a:t>Database</a:t>
                      </a:r>
                      <a:endParaRPr lang="en-US" sz="800" b="0" i="0" u="none" strike="noStrike" dirty="0">
                        <a:effectLst/>
                        <a:latin typeface="Arial"/>
                      </a:endParaRPr>
                    </a:p>
                  </a:txBody>
                  <a:tcPr marL="40341"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5.35%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5.05</a:t>
                      </a:r>
                      <a:r>
                        <a:rPr lang="en-US" sz="800" u="none" strike="noStrike" dirty="0">
                          <a:effectLst/>
                        </a:rPr>
                        <a:t>%</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2.80</a:t>
                      </a:r>
                      <a:r>
                        <a:rPr lang="en-US" sz="800" u="none" strike="noStrike" dirty="0">
                          <a:effectLst/>
                        </a:rPr>
                        <a:t>%</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a:effectLst/>
                        </a:rPr>
                        <a:t> </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9.15%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0.339</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a:effectLst/>
                        </a:rPr>
                        <a:t>2.25%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effectLst/>
                        </a:rPr>
                        <a:t> </a:t>
                      </a:r>
                      <a:endParaRPr lang="en-US" sz="800" b="0" i="0" u="none" strike="noStrike" dirty="0">
                        <a:effectLst/>
                        <a:latin typeface="Times New Roman"/>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169332">
                <a:tc>
                  <a:txBody>
                    <a:bodyPr/>
                    <a:lstStyle/>
                    <a:p>
                      <a:pPr algn="l" fontAlgn="ctr"/>
                      <a:r>
                        <a:rPr lang="en-US" sz="800" u="none" strike="noStrike" dirty="0">
                          <a:effectLst/>
                        </a:rPr>
                        <a:t>Commodities</a:t>
                      </a:r>
                      <a:endParaRPr lang="en-US" sz="800" b="0" i="0" u="none" strike="noStrike" dirty="0">
                        <a:effectLst/>
                        <a:latin typeface="Arial"/>
                      </a:endParaRPr>
                    </a:p>
                  </a:txBody>
                  <a:tcPr marL="16136"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u="none" strike="noStrike" dirty="0">
                          <a:effectLst/>
                        </a:rPr>
                        <a:t>Bloomberg Commodity</a:t>
                      </a:r>
                      <a:endParaRPr lang="en-US" sz="800" b="0" i="0" u="none" strike="noStrike" dirty="0">
                        <a:effectLst/>
                        <a:latin typeface="Arial"/>
                      </a:endParaRPr>
                    </a:p>
                  </a:txBody>
                  <a:tcPr marL="40341"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4.25%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2.65</a:t>
                      </a:r>
                      <a:r>
                        <a:rPr lang="en-US" sz="800" u="none" strike="noStrike" dirty="0">
                          <a:effectLst/>
                        </a:rPr>
                        <a:t>%</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0.40</a:t>
                      </a:r>
                      <a:r>
                        <a:rPr lang="en-US" sz="800" u="none" strike="noStrike" dirty="0">
                          <a:effectLst/>
                        </a:rPr>
                        <a:t>%</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a:effectLst/>
                        </a:rPr>
                        <a:t> </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smtClean="0">
                          <a:effectLst/>
                        </a:rPr>
                        <a:t>18.30</a:t>
                      </a:r>
                      <a:r>
                        <a:rPr lang="en-US" sz="800" u="none" strike="noStrike" dirty="0">
                          <a:effectLst/>
                        </a:rPr>
                        <a:t>%</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smtClean="0">
                          <a:effectLst/>
                        </a:rPr>
                        <a:t>0.109</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a:effectLst/>
                        </a:rPr>
                        <a:t>2.25%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effectLst/>
                        </a:rPr>
                        <a:t> </a:t>
                      </a:r>
                      <a:endParaRPr lang="en-US" sz="800" b="0" i="0" u="none" strike="noStrike" dirty="0">
                        <a:effectLst/>
                        <a:latin typeface="Times New Roman"/>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r h="169332">
                <a:tc>
                  <a:txBody>
                    <a:bodyPr/>
                    <a:lstStyle/>
                    <a:p>
                      <a:pPr algn="l" fontAlgn="ctr"/>
                      <a:r>
                        <a:rPr lang="en-US" sz="800" u="none" strike="noStrike" dirty="0">
                          <a:effectLst/>
                        </a:rPr>
                        <a:t>Cash Equivalents</a:t>
                      </a:r>
                      <a:endParaRPr lang="en-US" sz="800" b="0" i="0" u="none" strike="noStrike" dirty="0">
                        <a:effectLst/>
                        <a:latin typeface="Arial"/>
                      </a:endParaRPr>
                    </a:p>
                  </a:txBody>
                  <a:tcPr marL="16136"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u="none" strike="noStrike" dirty="0">
                          <a:effectLst/>
                        </a:rPr>
                        <a:t>90-Day T-Bill</a:t>
                      </a:r>
                      <a:endParaRPr lang="en-US" sz="800" b="0" i="0" u="none" strike="noStrike" dirty="0">
                        <a:effectLst/>
                        <a:latin typeface="Arial"/>
                      </a:endParaRPr>
                    </a:p>
                  </a:txBody>
                  <a:tcPr marL="40341"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a:effectLst/>
                        </a:rPr>
                        <a:t>2.25%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a:effectLst/>
                        </a:rPr>
                        <a:t>2.25%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a:effectLst/>
                        </a:rPr>
                        <a:t>0.00%</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a:effectLst/>
                        </a:rPr>
                        <a:t> </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a:effectLst/>
                        </a:rPr>
                        <a:t>0.90%</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a:effectLst/>
                        </a:rPr>
                        <a:t>0.000</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a:effectLst/>
                        </a:rPr>
                        <a:t>2.25%</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effectLst/>
                        </a:rPr>
                        <a:t> </a:t>
                      </a:r>
                      <a:endParaRPr lang="en-US" sz="800" b="0" i="0" u="none" strike="noStrike" dirty="0">
                        <a:effectLst/>
                        <a:latin typeface="Times New Roman"/>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r h="142155">
                <a:tc>
                  <a:txBody>
                    <a:bodyPr/>
                    <a:lstStyle/>
                    <a:p>
                      <a:pPr algn="l" fontAlgn="ctr"/>
                      <a:r>
                        <a:rPr lang="en-US" sz="800" u="none" strike="noStrike" dirty="0">
                          <a:effectLst/>
                        </a:rPr>
                        <a:t> </a:t>
                      </a:r>
                      <a:endParaRPr lang="en-US" sz="800" b="0" i="0" u="none" strike="noStrike" dirty="0">
                        <a:effectLst/>
                        <a:latin typeface="Arial"/>
                      </a:endParaRPr>
                    </a:p>
                  </a:txBody>
                  <a:tcPr marL="16136" marR="0" marT="0" marB="0" anchor="ctr">
                    <a:lnL w="12700" cmpd="sng">
                      <a:noFill/>
                    </a:lnL>
                    <a:lnR w="12700" cmpd="sng">
                      <a:noFill/>
                    </a:lnR>
                    <a:lnT w="6350" cap="flat" cmpd="sng" algn="ctr">
                      <a:noFill/>
                      <a:prstDash val="solid"/>
                      <a:round/>
                      <a:headEnd type="none" w="med" len="med"/>
                      <a:tailEnd type="none" w="med" len="med"/>
                    </a:lnT>
                    <a:lnB w="6350" cap="flat" cmpd="sng" algn="ctr">
                      <a:solidFill>
                        <a:srgbClr val="003E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u="none" strike="noStrike" dirty="0">
                          <a:effectLst/>
                        </a:rPr>
                        <a:t> </a:t>
                      </a:r>
                      <a:endParaRPr lang="en-US" sz="800" b="0" i="0" u="none" strike="noStrike" dirty="0">
                        <a:effectLst/>
                        <a:latin typeface="Arial"/>
                      </a:endParaRPr>
                    </a:p>
                  </a:txBody>
                  <a:tcPr marL="40341" marR="0" marT="0" marB="0" anchor="ctr">
                    <a:lnL w="12700" cmpd="sng">
                      <a:noFill/>
                    </a:lnL>
                    <a:lnR w="12700" cmpd="sng">
                      <a:noFill/>
                    </a:lnR>
                    <a:lnT w="6350" cap="flat" cmpd="sng" algn="ctr">
                      <a:noFill/>
                      <a:prstDash val="solid"/>
                      <a:round/>
                      <a:headEnd type="none" w="med" len="med"/>
                      <a:tailEnd type="none" w="med" len="med"/>
                    </a:lnT>
                    <a:lnB w="6350" cap="flat" cmpd="sng" algn="ctr">
                      <a:solidFill>
                        <a:srgbClr val="003E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a:effectLst/>
                        </a:rPr>
                        <a:t> </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solidFill>
                        <a:srgbClr val="003E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a:effectLst/>
                        </a:rPr>
                        <a:t> </a:t>
                      </a:r>
                      <a:endParaRPr lang="en-US" sz="800" b="0" i="0" u="none" strike="noStrike" dirty="0">
                        <a:solidFill>
                          <a:srgbClr val="FF0000"/>
                        </a:solidFill>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solidFill>
                        <a:srgbClr val="003E36"/>
                      </a:solid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a:effectLst/>
                        </a:rPr>
                        <a:t> </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solidFill>
                        <a:srgbClr val="003E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a:effectLst/>
                        </a:rPr>
                        <a:t> </a:t>
                      </a:r>
                      <a:endParaRPr lang="en-US" sz="800" b="0" i="0" u="none" strike="noStrike" dirty="0">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solidFill>
                        <a:srgbClr val="003E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a:effectLst/>
                        </a:rPr>
                        <a:t> </a:t>
                      </a:r>
                      <a:endParaRPr lang="en-US" sz="800" b="0" i="0" u="none" strike="noStrike" dirty="0">
                        <a:solidFill>
                          <a:srgbClr val="FF0000"/>
                        </a:solidFill>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solidFill>
                        <a:srgbClr val="003E36"/>
                      </a:solid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a:effectLst/>
                        </a:rPr>
                        <a:t> </a:t>
                      </a:r>
                      <a:endParaRPr lang="en-US" sz="800" b="0" i="0" u="none" strike="noStrike" dirty="0">
                        <a:solidFill>
                          <a:srgbClr val="FF0000"/>
                        </a:solidFill>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solidFill>
                        <a:srgbClr val="003E36"/>
                      </a:solid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a:effectLst/>
                        </a:rPr>
                        <a:t> </a:t>
                      </a:r>
                      <a:endParaRPr lang="en-US" sz="800" b="0" i="0" u="none" strike="noStrike" dirty="0">
                        <a:solidFill>
                          <a:srgbClr val="FF0000"/>
                        </a:solidFill>
                        <a:effectLst/>
                        <a:latin typeface="Arial"/>
                      </a:endParaRPr>
                    </a:p>
                  </a:txBody>
                  <a:tcPr marL="0" marR="80682" marT="0" marB="0" anchor="ctr">
                    <a:lnL w="12700" cmpd="sng">
                      <a:noFill/>
                    </a:lnL>
                    <a:lnR w="12700" cmpd="sng">
                      <a:noFill/>
                    </a:lnR>
                    <a:lnT w="6350" cap="flat" cmpd="sng" algn="ctr">
                      <a:noFill/>
                      <a:prstDash val="solid"/>
                      <a:round/>
                      <a:headEnd type="none" w="med" len="med"/>
                      <a:tailEnd type="none" w="med" len="med"/>
                    </a:lnT>
                    <a:lnB w="6350" cap="flat" cmpd="sng" algn="ctr">
                      <a:solidFill>
                        <a:srgbClr val="003E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effectLst/>
                        </a:rPr>
                        <a:t> </a:t>
                      </a:r>
                      <a:endParaRPr lang="en-US" sz="800" b="0" i="0" u="none" strike="noStrike" dirty="0">
                        <a:effectLst/>
                        <a:latin typeface="Times New Roman"/>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3E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5"/>
                  </a:ext>
                </a:extLst>
              </a:tr>
              <a:tr h="169332">
                <a:tc>
                  <a:txBody>
                    <a:bodyPr/>
                    <a:lstStyle/>
                    <a:p>
                      <a:pPr algn="l" fontAlgn="ctr"/>
                      <a:r>
                        <a:rPr lang="en-US" sz="800" u="none" strike="noStrike" dirty="0">
                          <a:effectLst/>
                        </a:rPr>
                        <a:t>Inflation</a:t>
                      </a:r>
                      <a:endParaRPr lang="en-US" sz="800" b="1" i="0" u="none" strike="noStrike" dirty="0">
                        <a:solidFill>
                          <a:srgbClr val="003E36"/>
                        </a:solidFill>
                        <a:effectLst/>
                        <a:latin typeface="Arial"/>
                      </a:endParaRPr>
                    </a:p>
                  </a:txBody>
                  <a:tcPr marL="16136" marR="0" marT="0" marB="0" anchor="ctr">
                    <a:lnL w="12700" cmpd="sng">
                      <a:noFill/>
                    </a:lnL>
                    <a:lnR w="12700" cmpd="sng">
                      <a:noFill/>
                    </a:lnR>
                    <a:lnT w="6350" cap="flat" cmpd="sng" algn="ctr">
                      <a:solidFill>
                        <a:srgbClr val="003E3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800" u="none" strike="noStrike" dirty="0">
                          <a:effectLst/>
                        </a:rPr>
                        <a:t>CPI-U</a:t>
                      </a:r>
                      <a:endParaRPr lang="en-US" sz="800" b="0" i="0" u="none" strike="noStrike" dirty="0">
                        <a:effectLst/>
                        <a:latin typeface="Arial"/>
                      </a:endParaRPr>
                    </a:p>
                  </a:txBody>
                  <a:tcPr marL="40341" marR="0" marT="0" marB="0" anchor="ctr">
                    <a:lnL w="12700" cmpd="sng">
                      <a:noFill/>
                    </a:lnL>
                    <a:lnR w="12700" cmpd="sng">
                      <a:noFill/>
                    </a:lnR>
                    <a:lnT w="6350" cap="flat" cmpd="sng" algn="ctr">
                      <a:solidFill>
                        <a:srgbClr val="003E3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a:effectLst/>
                        </a:rPr>
                        <a:t> </a:t>
                      </a:r>
                      <a:endParaRPr lang="en-US" sz="800" b="0" i="0" u="none" strike="noStrike" dirty="0">
                        <a:effectLst/>
                        <a:latin typeface="Arial"/>
                      </a:endParaRPr>
                    </a:p>
                  </a:txBody>
                  <a:tcPr marL="0" marR="80682" marT="0" marB="0" anchor="ctr">
                    <a:lnL w="12700" cmpd="sng">
                      <a:noFill/>
                    </a:lnL>
                    <a:lnR w="12700" cmpd="sng">
                      <a:noFill/>
                    </a:lnR>
                    <a:lnT w="6350" cap="flat" cmpd="sng" algn="ctr">
                      <a:solidFill>
                        <a:srgbClr val="003E3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a:effectLst/>
                        </a:rPr>
                        <a:t>2.25%</a:t>
                      </a:r>
                      <a:endParaRPr lang="en-US" sz="800" b="0" i="0" u="none" strike="noStrike" dirty="0">
                        <a:effectLst/>
                        <a:latin typeface="Arial"/>
                      </a:endParaRPr>
                    </a:p>
                  </a:txBody>
                  <a:tcPr marL="0" marR="80682" marT="0" marB="0" anchor="ctr">
                    <a:lnL w="12700" cmpd="sng">
                      <a:noFill/>
                    </a:lnL>
                    <a:lnR w="12700" cmpd="sng">
                      <a:noFill/>
                    </a:lnR>
                    <a:lnT w="6350" cap="flat" cmpd="sng" algn="ctr">
                      <a:solidFill>
                        <a:srgbClr val="003E3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a:effectLst/>
                        </a:rPr>
                        <a:t> </a:t>
                      </a:r>
                      <a:endParaRPr lang="en-US" sz="800" b="0" i="0" u="none" strike="noStrike" dirty="0">
                        <a:effectLst/>
                        <a:latin typeface="Arial"/>
                      </a:endParaRPr>
                    </a:p>
                  </a:txBody>
                  <a:tcPr marL="0" marR="80682" marT="0" marB="0" anchor="ctr">
                    <a:lnL w="12700" cmpd="sng">
                      <a:noFill/>
                    </a:lnL>
                    <a:lnR w="12700" cmpd="sng">
                      <a:noFill/>
                    </a:lnR>
                    <a:lnT w="6350" cap="flat" cmpd="sng" algn="ctr">
                      <a:solidFill>
                        <a:srgbClr val="003E3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a:effectLst/>
                        </a:rPr>
                        <a:t> </a:t>
                      </a:r>
                      <a:endParaRPr lang="en-US" sz="800" b="0" i="0" u="none" strike="noStrike" dirty="0">
                        <a:effectLst/>
                        <a:latin typeface="Arial"/>
                      </a:endParaRPr>
                    </a:p>
                  </a:txBody>
                  <a:tcPr marL="0" marR="80682" marT="0" marB="0" anchor="ctr">
                    <a:lnL w="12700" cmpd="sng">
                      <a:noFill/>
                    </a:lnL>
                    <a:lnR w="12700" cmpd="sng">
                      <a:noFill/>
                    </a:lnR>
                    <a:lnT w="6350" cap="flat" cmpd="sng" algn="ctr">
                      <a:solidFill>
                        <a:srgbClr val="003E3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u="none" strike="noStrike" dirty="0">
                          <a:effectLst/>
                        </a:rPr>
                        <a:t>1.50%</a:t>
                      </a:r>
                      <a:endParaRPr lang="en-US" sz="800" b="0" i="0" u="none" strike="noStrike" dirty="0">
                        <a:effectLst/>
                        <a:latin typeface="Arial"/>
                      </a:endParaRPr>
                    </a:p>
                  </a:txBody>
                  <a:tcPr marL="0" marR="80682" marT="0" marB="0" anchor="ctr">
                    <a:lnL w="12700" cmpd="sng">
                      <a:noFill/>
                    </a:lnL>
                    <a:lnR w="12700" cmpd="sng">
                      <a:noFill/>
                    </a:lnR>
                    <a:lnT w="6350" cap="flat" cmpd="sng" algn="ctr">
                      <a:solidFill>
                        <a:srgbClr val="003E3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a:effectLst/>
                        </a:rPr>
                        <a:t> </a:t>
                      </a:r>
                      <a:endParaRPr lang="en-US" sz="800" b="0" i="0" u="none" strike="noStrike" dirty="0">
                        <a:effectLst/>
                        <a:latin typeface="Arial"/>
                      </a:endParaRPr>
                    </a:p>
                  </a:txBody>
                  <a:tcPr marL="0" marR="80682" marT="0" marB="0" anchor="ctr">
                    <a:lnL w="12700" cmpd="sng">
                      <a:noFill/>
                    </a:lnL>
                    <a:lnR w="12700" cmpd="sng">
                      <a:noFill/>
                    </a:lnR>
                    <a:lnT w="6350" cap="flat" cmpd="sng" algn="ctr">
                      <a:solidFill>
                        <a:srgbClr val="003E3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5F7E9"/>
                    </a:solidFill>
                  </a:tcPr>
                </a:tc>
                <a:tc>
                  <a:txBody>
                    <a:bodyPr/>
                    <a:lstStyle/>
                    <a:p>
                      <a:pPr algn="r" fontAlgn="ctr"/>
                      <a:r>
                        <a:rPr lang="en-US" sz="800" u="none" strike="noStrike" dirty="0">
                          <a:effectLst/>
                        </a:rPr>
                        <a:t> </a:t>
                      </a:r>
                      <a:endParaRPr lang="en-US" sz="800" b="0" i="0" u="none" strike="noStrike" dirty="0">
                        <a:solidFill>
                          <a:srgbClr val="FF0000"/>
                        </a:solidFill>
                        <a:effectLst/>
                        <a:latin typeface="Arial"/>
                      </a:endParaRPr>
                    </a:p>
                  </a:txBody>
                  <a:tcPr marL="0" marR="80682" marT="0" marB="0" anchor="ctr">
                    <a:lnL w="12700" cmpd="sng">
                      <a:noFill/>
                    </a:lnL>
                    <a:lnR w="12700" cmpd="sng">
                      <a:noFill/>
                    </a:lnR>
                    <a:lnT w="6350" cap="flat" cmpd="sng" algn="ctr">
                      <a:solidFill>
                        <a:srgbClr val="003E3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dirty="0">
                          <a:effectLst/>
                        </a:rPr>
                        <a:t> </a:t>
                      </a:r>
                      <a:endParaRPr lang="en-US" sz="800" b="0" i="0" u="none" strike="noStrike" dirty="0">
                        <a:effectLst/>
                        <a:latin typeface="Times New Roman"/>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3E36"/>
                      </a:solidFill>
                      <a:prstDash val="solid"/>
                      <a:round/>
                      <a:headEnd type="none" w="med" len="med"/>
                      <a:tailEnd type="none" w="med" len="med"/>
                    </a:lnT>
                    <a:lnB w="6350" cap="flat" cmpd="sng" algn="ctr">
                      <a:solidFill>
                        <a:srgbClr val="003E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6"/>
                  </a:ext>
                </a:extLst>
              </a:tr>
              <a:tr h="149851">
                <a:tc>
                  <a:txBody>
                    <a:bodyPr/>
                    <a:lstStyle/>
                    <a:p>
                      <a:pPr algn="l" fontAlgn="b"/>
                      <a:r>
                        <a:rPr lang="en-US" sz="800" u="none" strike="noStrike" dirty="0">
                          <a:effectLst/>
                        </a:rPr>
                        <a:t> </a:t>
                      </a:r>
                      <a:endParaRPr lang="en-US" sz="800" b="0" i="0" u="none" strike="noStrike" dirty="0">
                        <a:effectLst/>
                        <a:latin typeface="Arial"/>
                      </a:endParaRPr>
                    </a:p>
                  </a:txBody>
                  <a:tcPr marL="6600" marR="6600" marT="6600" marB="0" anchor="b">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 </a:t>
                      </a:r>
                      <a:endParaRPr lang="en-US" sz="800" b="0" i="0" u="none" strike="noStrike" dirty="0">
                        <a:effectLst/>
                        <a:latin typeface="Arial"/>
                      </a:endParaRPr>
                    </a:p>
                  </a:txBody>
                  <a:tcPr marL="6600" marR="6600" marT="6600" marB="0" anchor="b">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 </a:t>
                      </a:r>
                      <a:endParaRPr lang="en-US" sz="800" b="0" i="0" u="none" strike="noStrike" dirty="0">
                        <a:effectLst/>
                        <a:latin typeface="Arial"/>
                      </a:endParaRPr>
                    </a:p>
                  </a:txBody>
                  <a:tcPr marL="6600" marR="6600" marT="6600" marB="0" anchor="b">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800" u="none" strike="noStrike">
                          <a:effectLst/>
                        </a:rPr>
                        <a:t> </a:t>
                      </a:r>
                      <a:endParaRPr lang="en-US" sz="800" b="0" i="0" u="none" strike="noStrike">
                        <a:effectLst/>
                        <a:latin typeface="Arial"/>
                      </a:endParaRPr>
                    </a:p>
                  </a:txBody>
                  <a:tcPr marL="6600" marR="6600" marT="6600" marB="0" anchor="b">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 </a:t>
                      </a:r>
                      <a:endParaRPr lang="en-US" sz="800" b="0" i="0" u="none" strike="noStrike" dirty="0">
                        <a:effectLst/>
                        <a:latin typeface="Arial"/>
                      </a:endParaRPr>
                    </a:p>
                  </a:txBody>
                  <a:tcPr marL="6600" marR="6600" marT="6600" marB="0" anchor="b">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 </a:t>
                      </a:r>
                      <a:endParaRPr lang="en-US" sz="800" b="0" i="0" u="none" strike="noStrike" dirty="0">
                        <a:effectLst/>
                        <a:latin typeface="Arial"/>
                      </a:endParaRPr>
                    </a:p>
                  </a:txBody>
                  <a:tcPr marL="6600" marR="6600" marT="6600" marB="0" anchor="b">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 </a:t>
                      </a:r>
                      <a:endParaRPr lang="en-US" sz="800" b="0" i="0" u="none" strike="noStrike" dirty="0">
                        <a:effectLst/>
                        <a:latin typeface="Arial"/>
                      </a:endParaRPr>
                    </a:p>
                  </a:txBody>
                  <a:tcPr marL="6600" marR="6600" marT="6600" marB="0" anchor="b">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 </a:t>
                      </a:r>
                      <a:endParaRPr lang="en-US" sz="800" b="0" i="0" u="none" strike="noStrike" dirty="0">
                        <a:effectLst/>
                        <a:latin typeface="Arial"/>
                      </a:endParaRPr>
                    </a:p>
                  </a:txBody>
                  <a:tcPr marL="6600" marR="6600" marT="6600" marB="0" anchor="b">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 </a:t>
                      </a:r>
                      <a:endParaRPr lang="en-US" sz="800" b="0" i="0" u="none" strike="noStrike" dirty="0">
                        <a:effectLst/>
                        <a:latin typeface="Arial"/>
                      </a:endParaRPr>
                    </a:p>
                  </a:txBody>
                  <a:tcPr marL="6600" marR="6600" marT="6600" marB="0" anchor="b">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 </a:t>
                      </a:r>
                      <a:endParaRPr lang="en-US" sz="800" b="0" i="0" u="none" strike="noStrike" dirty="0">
                        <a:effectLst/>
                        <a:latin typeface="Times New Roman"/>
                      </a:endParaRPr>
                    </a:p>
                  </a:txBody>
                  <a:tcPr marL="6600" marR="6600" marT="6600" marB="0" anchor="b">
                    <a:lnL w="12700" cmpd="sng">
                      <a:noFill/>
                    </a:lnL>
                    <a:lnR w="12700" cmpd="sng">
                      <a:noFill/>
                    </a:lnR>
                    <a:lnT w="6350" cap="flat" cmpd="sng" algn="ctr">
                      <a:solidFill>
                        <a:srgbClr val="003E3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27"/>
                  </a:ext>
                </a:extLst>
              </a:tr>
              <a:tr h="169332">
                <a:tc gridSpan="5">
                  <a:txBody>
                    <a:bodyPr/>
                    <a:lstStyle/>
                    <a:p>
                      <a:pPr algn="l" fontAlgn="b"/>
                      <a:r>
                        <a:rPr lang="en-US" sz="700" u="none" strike="noStrike" dirty="0">
                          <a:effectLst/>
                        </a:rPr>
                        <a:t>* Geometric returns are derived from arithmetic returns and the associated risk (standard deviation).</a:t>
                      </a:r>
                      <a:endParaRPr lang="en-US" sz="700" b="0" i="1" u="none" strike="noStrike" dirty="0">
                        <a:effectLst/>
                        <a:latin typeface="Arial"/>
                      </a:endParaRPr>
                    </a:p>
                  </a:txBody>
                  <a:tcPr marL="6600" marR="6600" marT="66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u="none" strike="noStrike" dirty="0">
                          <a:effectLst/>
                        </a:rPr>
                        <a:t> </a:t>
                      </a:r>
                      <a:endParaRPr lang="en-US" sz="700" b="0" i="0" u="none" strike="noStrike" dirty="0">
                        <a:effectLst/>
                        <a:latin typeface="Arial"/>
                      </a:endParaRPr>
                    </a:p>
                  </a:txBody>
                  <a:tcPr marL="6600" marR="6600" marT="66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700" u="none" strike="noStrike" dirty="0">
                          <a:effectLst/>
                        </a:rPr>
                        <a:t> </a:t>
                      </a:r>
                      <a:endParaRPr lang="en-US" sz="700" b="0" i="0" u="none" strike="noStrike" dirty="0">
                        <a:effectLst/>
                        <a:latin typeface="Arial"/>
                      </a:endParaRPr>
                    </a:p>
                  </a:txBody>
                  <a:tcPr marL="6600" marR="6600" marT="66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700" u="none" strike="noStrike" dirty="0">
                          <a:effectLst/>
                        </a:rPr>
                        <a:t> </a:t>
                      </a:r>
                      <a:endParaRPr lang="en-US" sz="700" b="0" i="0" u="none" strike="noStrike" dirty="0">
                        <a:effectLst/>
                        <a:latin typeface="Arial"/>
                      </a:endParaRPr>
                    </a:p>
                  </a:txBody>
                  <a:tcPr marL="6600" marR="6600" marT="66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700" u="none" strike="noStrike" dirty="0">
                          <a:effectLst/>
                        </a:rPr>
                        <a:t> </a:t>
                      </a:r>
                      <a:endParaRPr lang="en-US" sz="700" b="0" i="0" u="none" strike="noStrike" dirty="0">
                        <a:effectLst/>
                        <a:latin typeface="Arial"/>
                      </a:endParaRPr>
                    </a:p>
                  </a:txBody>
                  <a:tcPr marL="6600" marR="6600" marT="66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700" u="none" strike="noStrike" dirty="0">
                          <a:effectLst/>
                        </a:rPr>
                        <a:t> </a:t>
                      </a:r>
                      <a:endParaRPr lang="en-US" sz="700" b="0" i="0" u="none" strike="noStrike" dirty="0">
                        <a:effectLst/>
                        <a:latin typeface="Times New Roman"/>
                      </a:endParaRPr>
                    </a:p>
                  </a:txBody>
                  <a:tcPr marL="6600" marR="6600" marT="66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28"/>
                  </a:ext>
                </a:extLst>
              </a:tr>
            </a:tbl>
          </a:graphicData>
        </a:graphic>
      </p:graphicFrame>
      <p:sp>
        <p:nvSpPr>
          <p:cNvPr id="5" name="TextBox 4"/>
          <p:cNvSpPr txBox="1"/>
          <p:nvPr/>
        </p:nvSpPr>
        <p:spPr>
          <a:xfrm>
            <a:off x="2819400" y="6477000"/>
            <a:ext cx="5446060" cy="176478"/>
          </a:xfrm>
          <a:prstGeom prst="rect">
            <a:avLst/>
          </a:prstGeom>
          <a:noFill/>
        </p:spPr>
        <p:txBody>
          <a:bodyPr wrap="square" lIns="0" tIns="0" rIns="0" bIns="40341" rtlCol="0" anchor="b" anchorCtr="0">
            <a:spAutoFit/>
          </a:bodyPr>
          <a:lstStyle/>
          <a:p>
            <a:r>
              <a:rPr lang="en-US" sz="882" dirty="0"/>
              <a:t>Source: Callan LLC</a:t>
            </a:r>
          </a:p>
        </p:txBody>
      </p:sp>
      <p:cxnSp>
        <p:nvCxnSpPr>
          <p:cNvPr id="8" name="Straight Connector 7"/>
          <p:cNvCxnSpPr/>
          <p:nvPr/>
        </p:nvCxnSpPr>
        <p:spPr>
          <a:xfrm>
            <a:off x="762000" y="4343400"/>
            <a:ext cx="7848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979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1447800"/>
            <a:ext cx="6858000" cy="838200"/>
          </a:xfrm>
        </p:spPr>
        <p:txBody>
          <a:bodyPr>
            <a:noAutofit/>
          </a:bodyPr>
          <a:lstStyle/>
          <a:p>
            <a:pPr algn="ctr"/>
            <a:r>
              <a:rPr lang="en-US" b="1" dirty="0" smtClean="0">
                <a:latin typeface="Calibri" pitchFamily="34" charset="0"/>
              </a:rPr>
              <a:t>Economic &amp; Capital Markets Update</a:t>
            </a:r>
            <a:br>
              <a:rPr lang="en-US" b="1" dirty="0" smtClean="0">
                <a:latin typeface="Calibri" pitchFamily="34" charset="0"/>
              </a:rPr>
            </a:br>
            <a:endParaRPr lang="en-US" sz="2400" b="1" dirty="0">
              <a:solidFill>
                <a:srgbClr val="0033CC"/>
              </a:solidFill>
              <a:latin typeface="Calibri" pitchFamily="34" charset="0"/>
            </a:endParaRPr>
          </a:p>
        </p:txBody>
      </p:sp>
    </p:spTree>
    <p:extLst>
      <p:ext uri="{BB962C8B-B14F-4D97-AF65-F5344CB8AC3E}">
        <p14:creationId xmlns:p14="http://schemas.microsoft.com/office/powerpoint/2010/main" val="6980225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40398" y="381000"/>
            <a:ext cx="8153400" cy="685800"/>
          </a:xfrm>
        </p:spPr>
        <p:txBody>
          <a:bodyPr>
            <a:normAutofit/>
          </a:bodyPr>
          <a:lstStyle/>
          <a:p>
            <a:pPr algn="ctr"/>
            <a:r>
              <a:rPr lang="en-US" altLang="en-US" sz="2800" b="1" dirty="0" smtClean="0">
                <a:solidFill>
                  <a:schemeClr val="tx1"/>
                </a:solidFill>
              </a:rPr>
              <a:t>U.S. Economy – Annual GDP Growth Rates</a:t>
            </a:r>
            <a:endParaRPr lang="en-US" altLang="en-US" sz="2200" b="1" dirty="0" smtClean="0">
              <a:solidFill>
                <a:srgbClr val="0033CC"/>
              </a:solidFill>
            </a:endParaRPr>
          </a:p>
        </p:txBody>
      </p:sp>
      <p:sp>
        <p:nvSpPr>
          <p:cNvPr id="1741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Calibri" pitchFamily="34" charset="0"/>
                <a:ea typeface="Calibri" pitchFamily="34" charset="0"/>
                <a:cs typeface="Calibri"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Calibri" pitchFamily="34" charset="0"/>
                <a:ea typeface="Calibri" pitchFamily="34" charset="0"/>
                <a:cs typeface="Calibri"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Calibri" pitchFamily="34" charset="0"/>
                <a:ea typeface="Calibri" pitchFamily="34" charset="0"/>
                <a:cs typeface="Calibri"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Calibri" pitchFamily="34" charset="0"/>
                <a:ea typeface="Calibri" pitchFamily="34" charset="0"/>
                <a:cs typeface="Calibri"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9pPr>
          </a:lstStyle>
          <a:p>
            <a:pPr eaLnBrk="1" fontAlgn="base" hangingPunct="1">
              <a:spcBef>
                <a:spcPct val="0"/>
              </a:spcBef>
              <a:spcAft>
                <a:spcPct val="0"/>
              </a:spcAft>
              <a:buClrTx/>
              <a:buSzTx/>
              <a:buFontTx/>
              <a:buNone/>
            </a:pPr>
            <a:fld id="{42A35513-FC75-4709-957A-C1288CF452BA}" type="slidenum">
              <a:rPr lang="en-US" altLang="en-US" sz="1200" smtClean="0">
                <a:solidFill>
                  <a:schemeClr val="tx2"/>
                </a:solidFill>
                <a:cs typeface="Arial" pitchFamily="34" charset="0"/>
              </a:rPr>
              <a:pPr eaLnBrk="1" fontAlgn="base" hangingPunct="1">
                <a:spcBef>
                  <a:spcPct val="0"/>
                </a:spcBef>
                <a:spcAft>
                  <a:spcPct val="0"/>
                </a:spcAft>
                <a:buClrTx/>
                <a:buSzTx/>
                <a:buFontTx/>
                <a:buNone/>
              </a:pPr>
              <a:t>28</a:t>
            </a:fld>
            <a:endParaRPr lang="en-US" altLang="en-US" sz="1200" smtClean="0">
              <a:solidFill>
                <a:schemeClr val="tx2"/>
              </a:solidFill>
              <a:cs typeface="Arial" pitchFamily="34" charset="0"/>
            </a:endParaRPr>
          </a:p>
        </p:txBody>
      </p:sp>
      <p:sp>
        <p:nvSpPr>
          <p:cNvPr id="17412" name="Content Placeholder 2"/>
          <p:cNvSpPr>
            <a:spLocks noGrp="1"/>
          </p:cNvSpPr>
          <p:nvPr>
            <p:ph sz="quarter" idx="1"/>
          </p:nvPr>
        </p:nvSpPr>
        <p:spPr>
          <a:xfrm>
            <a:off x="495300" y="4800600"/>
            <a:ext cx="8229600" cy="1905000"/>
          </a:xfrm>
        </p:spPr>
        <p:txBody>
          <a:bodyPr>
            <a:normAutofit fontScale="55000" lnSpcReduction="20000"/>
          </a:bodyPr>
          <a:lstStyle/>
          <a:p>
            <a:pPr marL="0" indent="0">
              <a:buNone/>
            </a:pPr>
            <a:r>
              <a:rPr lang="en-US" sz="3000" b="1" dirty="0" smtClean="0"/>
              <a:t>US </a:t>
            </a:r>
            <a:r>
              <a:rPr lang="en-US" sz="3000" b="1" dirty="0"/>
              <a:t>GDP Growth </a:t>
            </a:r>
            <a:r>
              <a:rPr lang="en-US" sz="3000" b="1" dirty="0" smtClean="0"/>
              <a:t>Rates:</a:t>
            </a:r>
          </a:p>
          <a:p>
            <a:pPr marL="0" indent="0" algn="just">
              <a:buNone/>
            </a:pPr>
            <a:r>
              <a:rPr lang="en-US" sz="2800" b="1" dirty="0" smtClean="0"/>
              <a:t>The </a:t>
            </a:r>
            <a:r>
              <a:rPr lang="en-US" sz="2800" b="1" dirty="0"/>
              <a:t>US economy expanded </a:t>
            </a:r>
            <a:r>
              <a:rPr lang="en-US" sz="2800" b="1" dirty="0" smtClean="0"/>
              <a:t>at an annual growth rate of 2.9% in </a:t>
            </a:r>
            <a:r>
              <a:rPr lang="en-US" sz="2800" b="1" dirty="0"/>
              <a:t>the </a:t>
            </a:r>
            <a:r>
              <a:rPr lang="en-US" sz="2800" b="1" dirty="0" smtClean="0"/>
              <a:t>2</a:t>
            </a:r>
            <a:r>
              <a:rPr lang="en-US" sz="2800" b="1" baseline="30000" dirty="0" smtClean="0"/>
              <a:t>nd</a:t>
            </a:r>
            <a:r>
              <a:rPr lang="en-US" sz="2800" b="1" dirty="0" smtClean="0"/>
              <a:t> quarter </a:t>
            </a:r>
            <a:r>
              <a:rPr lang="en-US" sz="2800" b="1" dirty="0"/>
              <a:t>of </a:t>
            </a:r>
            <a:r>
              <a:rPr lang="en-US" sz="2800" b="1" dirty="0" smtClean="0"/>
              <a:t>2018 increasing from 2.6% for the 1</a:t>
            </a:r>
            <a:r>
              <a:rPr lang="en-US" sz="2800" b="1" baseline="30000" dirty="0" smtClean="0"/>
              <a:t>st</a:t>
            </a:r>
            <a:r>
              <a:rPr lang="en-US" sz="2800" b="1" dirty="0" smtClean="0"/>
              <a:t> quarter of 2018 and up from 2.1% in the 2</a:t>
            </a:r>
            <a:r>
              <a:rPr lang="en-US" sz="2800" b="1" baseline="30000" dirty="0" smtClean="0"/>
              <a:t>nd</a:t>
            </a:r>
            <a:r>
              <a:rPr lang="en-US" sz="2800" b="1" dirty="0" smtClean="0"/>
              <a:t> quarter of 2017. </a:t>
            </a:r>
            <a:r>
              <a:rPr lang="en-US" sz="2800" dirty="0"/>
              <a:t>The United States is the world’s largest economy. Yet, in the last two decades, like in the case of many other developed nations, </a:t>
            </a:r>
            <a:r>
              <a:rPr lang="en-US" sz="2800" dirty="0" smtClean="0"/>
              <a:t>U.S. </a:t>
            </a:r>
            <a:r>
              <a:rPr lang="en-US" sz="2800" dirty="0"/>
              <a:t>growth rates have </a:t>
            </a:r>
            <a:r>
              <a:rPr lang="en-US" sz="2800" dirty="0" smtClean="0"/>
              <a:t>generally been declining</a:t>
            </a:r>
            <a:r>
              <a:rPr lang="en-US" sz="2800" dirty="0"/>
              <a:t>. </a:t>
            </a:r>
            <a:r>
              <a:rPr lang="en-US" sz="2800" dirty="0" smtClean="0"/>
              <a:t>GDP annual growth rates in the U.S. averaged 3.2% from 1948 until 2017, reaching an all-time high of 13.4% in the 4</a:t>
            </a:r>
            <a:r>
              <a:rPr lang="en-US" sz="2800" baseline="30000" dirty="0" smtClean="0"/>
              <a:t>th</a:t>
            </a:r>
            <a:r>
              <a:rPr lang="en-US" sz="2800" dirty="0" smtClean="0"/>
              <a:t> quarter of 1950 and a record low of </a:t>
            </a:r>
            <a:r>
              <a:rPr lang="en-US" sz="2800" dirty="0" smtClean="0">
                <a:solidFill>
                  <a:srgbClr val="C00000"/>
                </a:solidFill>
              </a:rPr>
              <a:t>-3.9% </a:t>
            </a:r>
            <a:r>
              <a:rPr lang="en-US" sz="2800" dirty="0" smtClean="0"/>
              <a:t>in the 2</a:t>
            </a:r>
            <a:r>
              <a:rPr lang="en-US" sz="2800" baseline="30000" dirty="0" smtClean="0"/>
              <a:t>nd</a:t>
            </a:r>
            <a:r>
              <a:rPr lang="en-US" sz="2800" dirty="0" smtClean="0"/>
              <a:t> quarter of 2009.                                                                                  </a:t>
            </a:r>
            <a:r>
              <a:rPr lang="en-US" sz="1800" i="1" dirty="0" smtClean="0"/>
              <a:t>Last updated in July of 2018.</a:t>
            </a:r>
            <a:endParaRPr lang="en-US" sz="1800" i="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19955"/>
            <a:ext cx="8267700" cy="3680645"/>
          </a:xfrm>
          <a:prstGeom prst="rect">
            <a:avLst/>
          </a:prstGeom>
        </p:spPr>
      </p:pic>
    </p:spTree>
    <p:extLst>
      <p:ext uri="{BB962C8B-B14F-4D97-AF65-F5344CB8AC3E}">
        <p14:creationId xmlns:p14="http://schemas.microsoft.com/office/powerpoint/2010/main" val="4065731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3400" y="457200"/>
            <a:ext cx="8153400" cy="685800"/>
          </a:xfrm>
        </p:spPr>
        <p:txBody>
          <a:bodyPr/>
          <a:lstStyle/>
          <a:p>
            <a:pPr algn="ctr"/>
            <a:r>
              <a:rPr lang="en-US" altLang="en-US" sz="2800" b="1" dirty="0" smtClean="0">
                <a:solidFill>
                  <a:schemeClr val="tx1"/>
                </a:solidFill>
              </a:rPr>
              <a:t>Global GDP Growth Rate - History &amp; Forecast</a:t>
            </a:r>
          </a:p>
        </p:txBody>
      </p:sp>
      <p:sp>
        <p:nvSpPr>
          <p:cNvPr id="17411" name="Slide Number Placeholder 4"/>
          <p:cNvSpPr>
            <a:spLocks noGrp="1"/>
          </p:cNvSpPr>
          <p:nvPr>
            <p:ph type="sldNum" sz="quarter" idx="12"/>
          </p:nvPr>
        </p:nvSpPr>
        <p:spPr bwMode="auto">
          <a:xfrm>
            <a:off x="533400" y="6400800"/>
            <a:ext cx="8153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Calibri" pitchFamily="34" charset="0"/>
                <a:ea typeface="Calibri" pitchFamily="34" charset="0"/>
                <a:cs typeface="Calibri"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Calibri" pitchFamily="34" charset="0"/>
                <a:ea typeface="Calibri" pitchFamily="34" charset="0"/>
                <a:cs typeface="Calibri"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Calibri" pitchFamily="34" charset="0"/>
                <a:ea typeface="Calibri" pitchFamily="34" charset="0"/>
                <a:cs typeface="Calibri"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Calibri" pitchFamily="34" charset="0"/>
                <a:ea typeface="Calibri" pitchFamily="34" charset="0"/>
                <a:cs typeface="Calibri"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9pPr>
          </a:lstStyle>
          <a:p>
            <a:pPr eaLnBrk="1" fontAlgn="base" hangingPunct="1">
              <a:spcBef>
                <a:spcPct val="0"/>
              </a:spcBef>
              <a:spcAft>
                <a:spcPct val="0"/>
              </a:spcAft>
              <a:buClrTx/>
              <a:buSzTx/>
              <a:buFontTx/>
              <a:buNone/>
            </a:pPr>
            <a:fld id="{42A35513-FC75-4709-957A-C1288CF452BA}" type="slidenum">
              <a:rPr lang="en-US" altLang="en-US" sz="1200" smtClean="0">
                <a:solidFill>
                  <a:schemeClr val="tx2"/>
                </a:solidFill>
                <a:cs typeface="Arial" pitchFamily="34" charset="0"/>
              </a:rPr>
              <a:pPr eaLnBrk="1" fontAlgn="base" hangingPunct="1">
                <a:spcBef>
                  <a:spcPct val="0"/>
                </a:spcBef>
                <a:spcAft>
                  <a:spcPct val="0"/>
                </a:spcAft>
                <a:buClrTx/>
                <a:buSzTx/>
                <a:buFontTx/>
                <a:buNone/>
              </a:pPr>
              <a:t>29</a:t>
            </a:fld>
            <a:r>
              <a:rPr lang="en-US" altLang="en-US" sz="1200" dirty="0" smtClean="0">
                <a:solidFill>
                  <a:schemeClr val="tx2"/>
                </a:solidFill>
                <a:cs typeface="Arial" pitchFamily="34" charset="0"/>
              </a:rPr>
              <a:t>                   </a:t>
            </a:r>
            <a:r>
              <a:rPr lang="en-US" altLang="en-US" sz="1000" dirty="0" smtClean="0">
                <a:solidFill>
                  <a:schemeClr val="tx2"/>
                </a:solidFill>
                <a:cs typeface="Arial" pitchFamily="34" charset="0"/>
              </a:rPr>
              <a:t>Source:  The Conference Board is a global, independent business membership and research association based in NYC.</a:t>
            </a:r>
          </a:p>
        </p:txBody>
      </p:sp>
      <p:sp>
        <p:nvSpPr>
          <p:cNvPr id="17412" name="Content Placeholder 2"/>
          <p:cNvSpPr>
            <a:spLocks noGrp="1"/>
          </p:cNvSpPr>
          <p:nvPr>
            <p:ph sz="quarter" idx="1"/>
          </p:nvPr>
        </p:nvSpPr>
        <p:spPr>
          <a:xfrm>
            <a:off x="5334000" y="1219200"/>
            <a:ext cx="3581400" cy="4114799"/>
          </a:xfrm>
        </p:spPr>
        <p:txBody>
          <a:bodyPr>
            <a:normAutofit fontScale="92500"/>
          </a:bodyPr>
          <a:lstStyle/>
          <a:p>
            <a:pPr>
              <a:spcBef>
                <a:spcPts val="1200"/>
              </a:spcBef>
            </a:pPr>
            <a:r>
              <a:rPr lang="en-US" altLang="en-US" sz="1800" dirty="0" smtClean="0"/>
              <a:t>Global GDP Growth Rates have increased from:</a:t>
            </a:r>
          </a:p>
          <a:p>
            <a:pPr lvl="1">
              <a:spcBef>
                <a:spcPts val="1200"/>
              </a:spcBef>
            </a:pPr>
            <a:r>
              <a:rPr lang="en-US" altLang="en-US" sz="1700" b="1" dirty="0" smtClean="0"/>
              <a:t>3% </a:t>
            </a:r>
            <a:r>
              <a:rPr lang="en-US" altLang="en-US" sz="1500" dirty="0" smtClean="0"/>
              <a:t>in 2012-to-2016 to </a:t>
            </a:r>
          </a:p>
          <a:p>
            <a:pPr lvl="1">
              <a:spcBef>
                <a:spcPts val="1200"/>
              </a:spcBef>
            </a:pPr>
            <a:r>
              <a:rPr lang="en-US" altLang="en-US" sz="1700" b="1" dirty="0" smtClean="0"/>
              <a:t>3.2% </a:t>
            </a:r>
            <a:r>
              <a:rPr lang="en-US" altLang="en-US" sz="1500" dirty="0" smtClean="0"/>
              <a:t>in 2017 and 2018, but expected</a:t>
            </a:r>
          </a:p>
          <a:p>
            <a:pPr lvl="1">
              <a:spcBef>
                <a:spcPts val="1200"/>
              </a:spcBef>
            </a:pPr>
            <a:r>
              <a:rPr lang="en-US" altLang="en-US" sz="1500" dirty="0"/>
              <a:t>t</a:t>
            </a:r>
            <a:r>
              <a:rPr lang="en-US" altLang="en-US" sz="1500" dirty="0" smtClean="0"/>
              <a:t>o decline back to </a:t>
            </a:r>
            <a:r>
              <a:rPr lang="en-US" altLang="en-US" sz="1700" b="1" dirty="0" smtClean="0"/>
              <a:t>3% </a:t>
            </a:r>
            <a:r>
              <a:rPr lang="en-US" altLang="en-US" sz="1500" dirty="0" smtClean="0"/>
              <a:t>in 2019 to 2022.</a:t>
            </a:r>
          </a:p>
          <a:p>
            <a:pPr>
              <a:spcBef>
                <a:spcPts val="1200"/>
              </a:spcBef>
            </a:pPr>
            <a:r>
              <a:rPr lang="en-US" altLang="en-US" sz="1800" dirty="0" smtClean="0"/>
              <a:t>Global GDP Growth in the Emerging Markets is expected to trend downward over the next decade largely due to China’s growth rate slowing from:</a:t>
            </a:r>
          </a:p>
          <a:p>
            <a:pPr lvl="1">
              <a:spcBef>
                <a:spcPts val="1200"/>
              </a:spcBef>
            </a:pPr>
            <a:r>
              <a:rPr lang="en-US" altLang="en-US" sz="1500" dirty="0" smtClean="0"/>
              <a:t>5.3% in 2012-to-2016 down to </a:t>
            </a:r>
          </a:p>
          <a:p>
            <a:pPr lvl="1">
              <a:spcBef>
                <a:spcPts val="1200"/>
              </a:spcBef>
            </a:pPr>
            <a:r>
              <a:rPr lang="en-US" altLang="en-US" sz="1700" b="1" dirty="0" smtClean="0"/>
              <a:t>4% </a:t>
            </a:r>
            <a:r>
              <a:rPr lang="en-US" altLang="en-US" sz="1500" dirty="0" smtClean="0"/>
              <a:t>in 2018 and </a:t>
            </a:r>
            <a:r>
              <a:rPr lang="en-US" altLang="en-US" sz="1500" b="1" dirty="0" smtClean="0"/>
              <a:t>sub-4%</a:t>
            </a:r>
            <a:r>
              <a:rPr lang="en-US" altLang="en-US" sz="1500" dirty="0" smtClean="0"/>
              <a:t> thereafter.</a:t>
            </a:r>
          </a:p>
        </p:txBody>
      </p:sp>
      <p:sp>
        <p:nvSpPr>
          <p:cNvPr id="19" name="TextBox 18"/>
          <p:cNvSpPr txBox="1"/>
          <p:nvPr/>
        </p:nvSpPr>
        <p:spPr>
          <a:xfrm>
            <a:off x="5334000" y="5334000"/>
            <a:ext cx="3352800" cy="738664"/>
          </a:xfrm>
          <a:prstGeom prst="rect">
            <a:avLst/>
          </a:prstGeom>
          <a:noFill/>
        </p:spPr>
        <p:txBody>
          <a:bodyPr wrap="square" rtlCol="0">
            <a:spAutoFit/>
          </a:bodyPr>
          <a:lstStyle/>
          <a:p>
            <a:r>
              <a:rPr lang="en-US" sz="1400" b="1" u="sng" dirty="0" smtClean="0">
                <a:solidFill>
                  <a:srgbClr val="003399"/>
                </a:solidFill>
              </a:rPr>
              <a:t>Key Take-Away</a:t>
            </a:r>
            <a:r>
              <a:rPr lang="en-US" sz="1400" b="1" dirty="0" smtClean="0">
                <a:solidFill>
                  <a:srgbClr val="003399"/>
                </a:solidFill>
              </a:rPr>
              <a:t>:   World GDP growth rates continue to show meaningfully positive trends albeit at slower rates.</a:t>
            </a:r>
            <a:endParaRPr lang="en-US" sz="1400" b="1" dirty="0">
              <a:solidFill>
                <a:srgbClr val="003399"/>
              </a:solidFill>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4800600" cy="4777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021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551FCE-BE3C-4300-B34D-C12151B69C4D}" type="slidenum">
              <a:rPr lang="en-US" smtClean="0"/>
              <a:pPr/>
              <a:t>3</a:t>
            </a:fld>
            <a:endParaRPr lang="en-US" dirty="0"/>
          </a:p>
        </p:txBody>
      </p:sp>
      <p:pic>
        <p:nvPicPr>
          <p:cNvPr id="5" name="Picture 4"/>
          <p:cNvPicPr>
            <a:picLocks noChangeAspect="1"/>
          </p:cNvPicPr>
          <p:nvPr/>
        </p:nvPicPr>
        <p:blipFill>
          <a:blip r:embed="rId2"/>
          <a:stretch>
            <a:fillRect/>
          </a:stretch>
        </p:blipFill>
        <p:spPr>
          <a:xfrm>
            <a:off x="477328" y="341621"/>
            <a:ext cx="8209472" cy="5454044"/>
          </a:xfrm>
          <a:prstGeom prst="rect">
            <a:avLst/>
          </a:prstGeom>
        </p:spPr>
      </p:pic>
      <p:sp>
        <p:nvSpPr>
          <p:cNvPr id="14" name="TextBox 13"/>
          <p:cNvSpPr txBox="1"/>
          <p:nvPr/>
        </p:nvSpPr>
        <p:spPr>
          <a:xfrm>
            <a:off x="914400" y="5939135"/>
            <a:ext cx="7696200" cy="461665"/>
          </a:xfrm>
          <a:prstGeom prst="rect">
            <a:avLst/>
          </a:prstGeom>
          <a:solidFill>
            <a:schemeClr val="bg1">
              <a:lumMod val="85000"/>
            </a:schemeClr>
          </a:solidFill>
          <a:ln w="38100">
            <a:solidFill>
              <a:schemeClr val="tx1"/>
            </a:solidFill>
          </a:ln>
        </p:spPr>
        <p:txBody>
          <a:bodyPr wrap="square" rtlCol="0">
            <a:spAutoFit/>
          </a:bodyPr>
          <a:lstStyle/>
          <a:p>
            <a:pPr algn="ctr"/>
            <a:r>
              <a:rPr lang="en-US" sz="1200" b="1" dirty="0" smtClean="0"/>
              <a:t>TFFR’s Actual Asset Allocations are within 2.5% of Target noting that the </a:t>
            </a:r>
            <a:r>
              <a:rPr lang="en-US" sz="1200" b="1" dirty="0" smtClean="0">
                <a:solidFill>
                  <a:srgbClr val="C00000"/>
                </a:solidFill>
              </a:rPr>
              <a:t>Private Equity Underweight of 2.5% </a:t>
            </a:r>
            <a:r>
              <a:rPr lang="en-US" sz="1200" b="1" dirty="0" smtClean="0"/>
              <a:t>is offset by </a:t>
            </a:r>
            <a:r>
              <a:rPr lang="en-US" sz="1200" b="1" dirty="0" smtClean="0">
                <a:solidFill>
                  <a:srgbClr val="0033CC"/>
                </a:solidFill>
              </a:rPr>
              <a:t>Overweight allocations to Domestic Equity of 1.7% and International Equity of 0.9%.</a:t>
            </a:r>
            <a:endParaRPr lang="en-US" sz="1200" b="1" dirty="0">
              <a:solidFill>
                <a:srgbClr val="0033CC"/>
              </a:solidFill>
            </a:endParaRPr>
          </a:p>
        </p:txBody>
      </p:sp>
      <p:sp>
        <p:nvSpPr>
          <p:cNvPr id="15" name="Left Arrow 14"/>
          <p:cNvSpPr/>
          <p:nvPr/>
        </p:nvSpPr>
        <p:spPr>
          <a:xfrm>
            <a:off x="7086600" y="4343400"/>
            <a:ext cx="304800" cy="238664"/>
          </a:xfrm>
          <a:prstGeom prst="leftArrow">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6172200" y="4724400"/>
            <a:ext cx="457200" cy="15240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250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61669"/>
            <a:ext cx="8077200" cy="6433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05010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457200"/>
            <a:ext cx="8153400" cy="685800"/>
          </a:xfrm>
        </p:spPr>
        <p:txBody>
          <a:bodyPr>
            <a:normAutofit/>
          </a:bodyPr>
          <a:lstStyle/>
          <a:p>
            <a:pPr algn="ctr"/>
            <a:r>
              <a:rPr lang="en-US" altLang="en-US" sz="2800" b="1" dirty="0" smtClean="0">
                <a:solidFill>
                  <a:schemeClr val="tx1"/>
                </a:solidFill>
              </a:rPr>
              <a:t>U.S. Unemployment Rates</a:t>
            </a:r>
          </a:p>
        </p:txBody>
      </p:sp>
      <p:sp>
        <p:nvSpPr>
          <p:cNvPr id="1945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Calibri" pitchFamily="34" charset="0"/>
                <a:ea typeface="Calibri" pitchFamily="34" charset="0"/>
                <a:cs typeface="Calibri"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Calibri" pitchFamily="34" charset="0"/>
                <a:ea typeface="Calibri" pitchFamily="34" charset="0"/>
                <a:cs typeface="Calibri"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Calibri" pitchFamily="34" charset="0"/>
                <a:ea typeface="Calibri" pitchFamily="34" charset="0"/>
                <a:cs typeface="Calibri"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Calibri" pitchFamily="34" charset="0"/>
                <a:ea typeface="Calibri" pitchFamily="34" charset="0"/>
                <a:cs typeface="Calibri"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9pPr>
          </a:lstStyle>
          <a:p>
            <a:pPr eaLnBrk="1" fontAlgn="base" hangingPunct="1">
              <a:spcBef>
                <a:spcPct val="0"/>
              </a:spcBef>
              <a:spcAft>
                <a:spcPct val="0"/>
              </a:spcAft>
              <a:buClrTx/>
              <a:buSzTx/>
              <a:buFontTx/>
              <a:buNone/>
            </a:pPr>
            <a:fld id="{00BA2F8A-BB46-465A-9377-3510FCD99464}" type="slidenum">
              <a:rPr lang="en-US" altLang="en-US" sz="1200" smtClean="0">
                <a:solidFill>
                  <a:schemeClr val="tx2"/>
                </a:solidFill>
                <a:cs typeface="Arial" pitchFamily="34" charset="0"/>
              </a:rPr>
              <a:pPr eaLnBrk="1" fontAlgn="base" hangingPunct="1">
                <a:spcBef>
                  <a:spcPct val="0"/>
                </a:spcBef>
                <a:spcAft>
                  <a:spcPct val="0"/>
                </a:spcAft>
                <a:buClrTx/>
                <a:buSzTx/>
                <a:buFontTx/>
                <a:buNone/>
              </a:pPr>
              <a:t>31</a:t>
            </a:fld>
            <a:endParaRPr lang="en-US" altLang="en-US" sz="1200" dirty="0" smtClean="0">
              <a:solidFill>
                <a:schemeClr val="tx2"/>
              </a:solidFill>
              <a:cs typeface="Arial" pitchFamily="34" charset="0"/>
            </a:endParaRPr>
          </a:p>
        </p:txBody>
      </p:sp>
      <p:sp>
        <p:nvSpPr>
          <p:cNvPr id="3" name="TextBox 2"/>
          <p:cNvSpPr txBox="1"/>
          <p:nvPr/>
        </p:nvSpPr>
        <p:spPr>
          <a:xfrm>
            <a:off x="324929" y="4497169"/>
            <a:ext cx="533400" cy="646331"/>
          </a:xfrm>
          <a:prstGeom prst="rect">
            <a:avLst/>
          </a:prstGeom>
          <a:noFill/>
        </p:spPr>
        <p:txBody>
          <a:bodyPr wrap="square" rtlCol="0">
            <a:spAutoFit/>
          </a:bodyPr>
          <a:lstStyle/>
          <a:p>
            <a:pPr algn="ctr"/>
            <a:r>
              <a:rPr lang="en-US" sz="1200" b="1" dirty="0" smtClean="0">
                <a:solidFill>
                  <a:srgbClr val="003399"/>
                </a:solidFill>
              </a:rPr>
              <a:t>1950 to 2018</a:t>
            </a:r>
            <a:endParaRPr lang="en-US" sz="1200" b="1" dirty="0">
              <a:solidFill>
                <a:srgbClr val="003399"/>
              </a:solidFill>
            </a:endParaRPr>
          </a:p>
        </p:txBody>
      </p:sp>
      <p:sp>
        <p:nvSpPr>
          <p:cNvPr id="2" name="TextBox 1"/>
          <p:cNvSpPr txBox="1"/>
          <p:nvPr/>
        </p:nvSpPr>
        <p:spPr>
          <a:xfrm>
            <a:off x="7723877" y="1281021"/>
            <a:ext cx="962924" cy="4555093"/>
          </a:xfrm>
          <a:prstGeom prst="rect">
            <a:avLst/>
          </a:prstGeom>
          <a:noFill/>
        </p:spPr>
        <p:txBody>
          <a:bodyPr wrap="square" rtlCol="0">
            <a:spAutoFit/>
          </a:bodyPr>
          <a:lstStyle/>
          <a:p>
            <a:r>
              <a:rPr lang="en-US" sz="1000" b="1" dirty="0"/>
              <a:t>The US unemployment </a:t>
            </a:r>
            <a:r>
              <a:rPr lang="en-US" sz="1000" b="1" dirty="0" smtClean="0"/>
              <a:t>fell to 3.9% in July of </a:t>
            </a:r>
            <a:r>
              <a:rPr lang="en-US" sz="1000" b="1" dirty="0"/>
              <a:t>2018 </a:t>
            </a:r>
            <a:r>
              <a:rPr lang="en-US" sz="1000" b="1" dirty="0" smtClean="0"/>
              <a:t>matching market expectations (versus 4.0% in June). The jobless rate touched an 18-year low of 3.8% in May (the lowest </a:t>
            </a:r>
            <a:r>
              <a:rPr lang="en-US" sz="1000" b="1" dirty="0"/>
              <a:t>since April </a:t>
            </a:r>
            <a:r>
              <a:rPr lang="en-US" sz="1000" b="1" dirty="0" smtClean="0"/>
              <a:t>2000). </a:t>
            </a:r>
            <a:r>
              <a:rPr lang="en-US" sz="1000" b="1" dirty="0"/>
              <a:t/>
            </a:r>
            <a:br>
              <a:rPr lang="en-US" sz="1000" b="1" dirty="0"/>
            </a:br>
            <a:r>
              <a:rPr lang="en-US" sz="1000" b="1" dirty="0"/>
              <a:t/>
            </a:r>
            <a:br>
              <a:rPr lang="en-US" sz="1000" b="1" dirty="0"/>
            </a:br>
            <a:r>
              <a:rPr lang="en-US" sz="1000" b="1" dirty="0" smtClean="0"/>
              <a:t>In July, the </a:t>
            </a:r>
            <a:r>
              <a:rPr lang="en-US" sz="1000" b="1" dirty="0"/>
              <a:t>number of unemployed persons </a:t>
            </a:r>
            <a:r>
              <a:rPr lang="en-US" sz="1000" b="1" dirty="0" smtClean="0"/>
              <a:t>declined </a:t>
            </a:r>
            <a:r>
              <a:rPr lang="en-US" sz="1000" b="1" dirty="0"/>
              <a:t>by </a:t>
            </a:r>
            <a:r>
              <a:rPr lang="en-US" sz="1000" b="1" dirty="0" smtClean="0"/>
              <a:t>284,000 </a:t>
            </a:r>
            <a:r>
              <a:rPr lang="en-US" sz="1000" b="1" dirty="0"/>
              <a:t>to </a:t>
            </a:r>
            <a:r>
              <a:rPr lang="en-US" sz="1000" b="1" dirty="0" smtClean="0"/>
              <a:t>6.3 million (versus 7 million slightly over a year ago). </a:t>
            </a:r>
            <a:endParaRPr lang="en-US" sz="1000" b="1" dirty="0">
              <a:effectLst/>
            </a:endParaRPr>
          </a:p>
        </p:txBody>
      </p:sp>
      <p:pic>
        <p:nvPicPr>
          <p:cNvPr id="5" name="Picture 4" descr="United States Unemployment R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626" y="3962400"/>
            <a:ext cx="695325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176803"/>
            <a:ext cx="7190476" cy="2785597"/>
          </a:xfrm>
          <a:prstGeom prst="rect">
            <a:avLst/>
          </a:prstGeom>
        </p:spPr>
      </p:pic>
      <p:sp>
        <p:nvSpPr>
          <p:cNvPr id="11" name="TextBox 10"/>
          <p:cNvSpPr txBox="1"/>
          <p:nvPr/>
        </p:nvSpPr>
        <p:spPr>
          <a:xfrm>
            <a:off x="345057" y="1756932"/>
            <a:ext cx="533400" cy="646331"/>
          </a:xfrm>
          <a:prstGeom prst="rect">
            <a:avLst/>
          </a:prstGeom>
          <a:noFill/>
        </p:spPr>
        <p:txBody>
          <a:bodyPr wrap="square" rtlCol="0">
            <a:spAutoFit/>
          </a:bodyPr>
          <a:lstStyle/>
          <a:p>
            <a:pPr algn="ctr"/>
            <a:r>
              <a:rPr lang="en-US" sz="1200" b="1" dirty="0" smtClean="0">
                <a:solidFill>
                  <a:srgbClr val="003399"/>
                </a:solidFill>
              </a:rPr>
              <a:t>2017 to 2018</a:t>
            </a:r>
            <a:endParaRPr lang="en-US" sz="1200" b="1" dirty="0">
              <a:solidFill>
                <a:srgbClr val="003399"/>
              </a:solidFill>
            </a:endParaRPr>
          </a:p>
        </p:txBody>
      </p:sp>
    </p:spTree>
    <p:extLst>
      <p:ext uri="{BB962C8B-B14F-4D97-AF65-F5344CB8AC3E}">
        <p14:creationId xmlns:p14="http://schemas.microsoft.com/office/powerpoint/2010/main" val="36582271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551FCE-BE3C-4300-B34D-C12151B69C4D}" type="slidenum">
              <a:rPr lang="en-US" smtClean="0"/>
              <a:pPr/>
              <a:t>32</a:t>
            </a:fld>
            <a:endParaRPr lang="en-US" dirty="0"/>
          </a:p>
        </p:txBody>
      </p:sp>
      <p:pic>
        <p:nvPicPr>
          <p:cNvPr id="2" name="Picture 1"/>
          <p:cNvPicPr>
            <a:picLocks noChangeAspect="1"/>
          </p:cNvPicPr>
          <p:nvPr/>
        </p:nvPicPr>
        <p:blipFill>
          <a:blip r:embed="rId2"/>
          <a:stretch>
            <a:fillRect/>
          </a:stretch>
        </p:blipFill>
        <p:spPr>
          <a:xfrm>
            <a:off x="457200" y="457200"/>
            <a:ext cx="8237614" cy="5334000"/>
          </a:xfrm>
          <a:prstGeom prst="rect">
            <a:avLst/>
          </a:prstGeom>
        </p:spPr>
      </p:pic>
    </p:spTree>
    <p:extLst>
      <p:ext uri="{BB962C8B-B14F-4D97-AF65-F5344CB8AC3E}">
        <p14:creationId xmlns:p14="http://schemas.microsoft.com/office/powerpoint/2010/main" val="39554101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551FCE-BE3C-4300-B34D-C12151B69C4D}" type="slidenum">
              <a:rPr lang="en-US" smtClean="0"/>
              <a:pPr/>
              <a:t>33</a:t>
            </a:fld>
            <a:endParaRPr lang="en-US" dirty="0"/>
          </a:p>
        </p:txBody>
      </p:sp>
      <p:pic>
        <p:nvPicPr>
          <p:cNvPr id="2" name="Picture 1"/>
          <p:cNvPicPr>
            <a:picLocks noChangeAspect="1"/>
          </p:cNvPicPr>
          <p:nvPr/>
        </p:nvPicPr>
        <p:blipFill>
          <a:blip r:embed="rId2"/>
          <a:stretch>
            <a:fillRect/>
          </a:stretch>
        </p:blipFill>
        <p:spPr>
          <a:xfrm>
            <a:off x="457200" y="685799"/>
            <a:ext cx="8229600" cy="4800601"/>
          </a:xfrm>
          <a:prstGeom prst="rect">
            <a:avLst/>
          </a:prstGeom>
        </p:spPr>
      </p:pic>
    </p:spTree>
    <p:extLst>
      <p:ext uri="{BB962C8B-B14F-4D97-AF65-F5344CB8AC3E}">
        <p14:creationId xmlns:p14="http://schemas.microsoft.com/office/powerpoint/2010/main" val="33879547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551FCE-BE3C-4300-B34D-C12151B69C4D}" type="slidenum">
              <a:rPr lang="en-US" smtClean="0"/>
              <a:pPr/>
              <a:t>34</a:t>
            </a:fld>
            <a:endParaRPr lang="en-US" dirty="0"/>
          </a:p>
        </p:txBody>
      </p:sp>
      <p:pic>
        <p:nvPicPr>
          <p:cNvPr id="5" name="Picture 4"/>
          <p:cNvPicPr>
            <a:picLocks noChangeAspect="1"/>
          </p:cNvPicPr>
          <p:nvPr/>
        </p:nvPicPr>
        <p:blipFill>
          <a:blip r:embed="rId2"/>
          <a:stretch>
            <a:fillRect/>
          </a:stretch>
        </p:blipFill>
        <p:spPr>
          <a:xfrm>
            <a:off x="457200" y="457200"/>
            <a:ext cx="8259542" cy="5943600"/>
          </a:xfrm>
          <a:prstGeom prst="rect">
            <a:avLst/>
          </a:prstGeom>
        </p:spPr>
      </p:pic>
    </p:spTree>
    <p:extLst>
      <p:ext uri="{BB962C8B-B14F-4D97-AF65-F5344CB8AC3E}">
        <p14:creationId xmlns:p14="http://schemas.microsoft.com/office/powerpoint/2010/main" val="693256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095" y="457200"/>
            <a:ext cx="8486775" cy="61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645" y="6419850"/>
            <a:ext cx="27622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0" y="2667000"/>
            <a:ext cx="1905000" cy="369332"/>
          </a:xfrm>
          <a:prstGeom prst="rect">
            <a:avLst/>
          </a:prstGeom>
          <a:noFill/>
        </p:spPr>
        <p:txBody>
          <a:bodyPr wrap="square" rtlCol="0">
            <a:spAutoFit/>
          </a:bodyPr>
          <a:lstStyle/>
          <a:p>
            <a:r>
              <a:rPr lang="en-US" dirty="0" smtClean="0"/>
              <a:t>The S</a:t>
            </a:r>
            <a:endParaRPr lang="en-US"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514600"/>
            <a:ext cx="279082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38200" y="2667000"/>
            <a:ext cx="1828800" cy="646331"/>
          </a:xfrm>
          <a:prstGeom prst="rect">
            <a:avLst/>
          </a:prstGeom>
          <a:solidFill>
            <a:schemeClr val="bg1">
              <a:lumMod val="75000"/>
            </a:schemeClr>
          </a:solidFill>
          <a:ln w="57150">
            <a:solidFill>
              <a:schemeClr val="tx1"/>
            </a:solidFill>
          </a:ln>
        </p:spPr>
        <p:txBody>
          <a:bodyPr wrap="square" rtlCol="0">
            <a:spAutoFit/>
          </a:bodyPr>
          <a:lstStyle/>
          <a:p>
            <a:pPr algn="ctr"/>
            <a:r>
              <a:rPr lang="en-US" b="1" dirty="0" smtClean="0"/>
              <a:t>S&amp;P 500 Index:</a:t>
            </a:r>
          </a:p>
          <a:p>
            <a:pPr algn="ctr"/>
            <a:r>
              <a:rPr lang="en-US" b="1" dirty="0" smtClean="0"/>
              <a:t>+21.8% in 2017</a:t>
            </a:r>
            <a:endParaRPr lang="en-US" b="1" dirty="0"/>
          </a:p>
        </p:txBody>
      </p:sp>
      <p:sp>
        <p:nvSpPr>
          <p:cNvPr id="2" name="TextBox 1"/>
          <p:cNvSpPr txBox="1"/>
          <p:nvPr/>
        </p:nvSpPr>
        <p:spPr>
          <a:xfrm>
            <a:off x="838200" y="3657600"/>
            <a:ext cx="1828800" cy="584775"/>
          </a:xfrm>
          <a:prstGeom prst="rect">
            <a:avLst/>
          </a:prstGeom>
          <a:solidFill>
            <a:schemeClr val="bg1">
              <a:lumMod val="75000"/>
            </a:schemeClr>
          </a:solidFill>
          <a:ln w="57150">
            <a:solidFill>
              <a:srgbClr val="0033CC"/>
            </a:solidFill>
          </a:ln>
        </p:spPr>
        <p:txBody>
          <a:bodyPr wrap="square" rtlCol="0">
            <a:spAutoFit/>
          </a:bodyPr>
          <a:lstStyle/>
          <a:p>
            <a:pPr algn="ctr"/>
            <a:r>
              <a:rPr lang="en-US" b="1" dirty="0" smtClean="0">
                <a:solidFill>
                  <a:srgbClr val="0033CC"/>
                </a:solidFill>
              </a:rPr>
              <a:t>S&amp;P 500 Index:</a:t>
            </a:r>
          </a:p>
          <a:p>
            <a:pPr algn="ctr"/>
            <a:r>
              <a:rPr lang="en-US" sz="1400" b="1" dirty="0" smtClean="0">
                <a:solidFill>
                  <a:srgbClr val="0033CC"/>
                </a:solidFill>
              </a:rPr>
              <a:t>+2.65% </a:t>
            </a:r>
            <a:r>
              <a:rPr lang="en-US" sz="1200" b="1" dirty="0" smtClean="0">
                <a:solidFill>
                  <a:srgbClr val="0033CC"/>
                </a:solidFill>
              </a:rPr>
              <a:t>1</a:t>
            </a:r>
            <a:r>
              <a:rPr lang="en-US" sz="1200" b="1" baseline="30000" dirty="0" smtClean="0">
                <a:solidFill>
                  <a:srgbClr val="0033CC"/>
                </a:solidFill>
              </a:rPr>
              <a:t>st</a:t>
            </a:r>
            <a:r>
              <a:rPr lang="en-US" sz="1200" b="1" dirty="0" smtClean="0">
                <a:solidFill>
                  <a:srgbClr val="0033CC"/>
                </a:solidFill>
              </a:rPr>
              <a:t> Half 2018</a:t>
            </a:r>
            <a:endParaRPr lang="en-US" sz="1200" b="1" dirty="0">
              <a:solidFill>
                <a:srgbClr val="0033CC"/>
              </a:solidFill>
            </a:endParaRPr>
          </a:p>
        </p:txBody>
      </p:sp>
    </p:spTree>
    <p:extLst>
      <p:ext uri="{BB962C8B-B14F-4D97-AF65-F5344CB8AC3E}">
        <p14:creationId xmlns:p14="http://schemas.microsoft.com/office/powerpoint/2010/main" val="1555964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457200"/>
            <a:ext cx="8153400" cy="685800"/>
          </a:xfrm>
        </p:spPr>
        <p:txBody>
          <a:bodyPr>
            <a:normAutofit/>
          </a:bodyPr>
          <a:lstStyle/>
          <a:p>
            <a:pPr algn="ctr"/>
            <a:r>
              <a:rPr lang="en-US" altLang="en-US" sz="2800" b="1" dirty="0" smtClean="0">
                <a:solidFill>
                  <a:schemeClr val="tx1"/>
                </a:solidFill>
              </a:rPr>
              <a:t>U.S. Fed Funds Rate (1971 to 2018)</a:t>
            </a:r>
          </a:p>
        </p:txBody>
      </p:sp>
      <p:sp>
        <p:nvSpPr>
          <p:cNvPr id="1945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Calibri" pitchFamily="34" charset="0"/>
                <a:ea typeface="Calibri" pitchFamily="34" charset="0"/>
                <a:cs typeface="Calibri"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Calibri" pitchFamily="34" charset="0"/>
                <a:ea typeface="Calibri" pitchFamily="34" charset="0"/>
                <a:cs typeface="Calibri"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Calibri" pitchFamily="34" charset="0"/>
                <a:ea typeface="Calibri" pitchFamily="34" charset="0"/>
                <a:cs typeface="Calibri"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Calibri" pitchFamily="34" charset="0"/>
                <a:ea typeface="Calibri" pitchFamily="34" charset="0"/>
                <a:cs typeface="Calibri"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9pPr>
          </a:lstStyle>
          <a:p>
            <a:pPr eaLnBrk="1" fontAlgn="base" hangingPunct="1">
              <a:spcBef>
                <a:spcPct val="0"/>
              </a:spcBef>
              <a:spcAft>
                <a:spcPct val="0"/>
              </a:spcAft>
              <a:buClrTx/>
              <a:buSzTx/>
              <a:buFontTx/>
              <a:buNone/>
            </a:pPr>
            <a:fld id="{00BA2F8A-BB46-465A-9377-3510FCD99464}" type="slidenum">
              <a:rPr lang="en-US" altLang="en-US" sz="1200" smtClean="0">
                <a:solidFill>
                  <a:schemeClr val="tx2"/>
                </a:solidFill>
                <a:cs typeface="Arial" pitchFamily="34" charset="0"/>
              </a:rPr>
              <a:pPr eaLnBrk="1" fontAlgn="base" hangingPunct="1">
                <a:spcBef>
                  <a:spcPct val="0"/>
                </a:spcBef>
                <a:spcAft>
                  <a:spcPct val="0"/>
                </a:spcAft>
                <a:buClrTx/>
                <a:buSzTx/>
                <a:buFontTx/>
                <a:buNone/>
              </a:pPr>
              <a:t>36</a:t>
            </a:fld>
            <a:endParaRPr lang="en-US" altLang="en-US" sz="1200" dirty="0" smtClean="0">
              <a:solidFill>
                <a:schemeClr val="tx2"/>
              </a:solidFill>
              <a:cs typeface="Arial" pitchFamily="34" charset="0"/>
            </a:endParaRPr>
          </a:p>
        </p:txBody>
      </p:sp>
      <p:sp>
        <p:nvSpPr>
          <p:cNvPr id="2" name="TextBox 1"/>
          <p:cNvSpPr txBox="1"/>
          <p:nvPr/>
        </p:nvSpPr>
        <p:spPr>
          <a:xfrm>
            <a:off x="424131" y="1143000"/>
            <a:ext cx="8382000" cy="1384995"/>
          </a:xfrm>
          <a:prstGeom prst="rect">
            <a:avLst/>
          </a:prstGeom>
          <a:noFill/>
        </p:spPr>
        <p:txBody>
          <a:bodyPr wrap="square" rtlCol="0">
            <a:spAutoFit/>
          </a:bodyPr>
          <a:lstStyle/>
          <a:p>
            <a:pPr algn="just"/>
            <a:r>
              <a:rPr lang="en-US" sz="1200" b="1" u="sng" dirty="0"/>
              <a:t>Background</a:t>
            </a:r>
            <a:r>
              <a:rPr lang="en-US" sz="1200" b="1" dirty="0"/>
              <a:t>:  </a:t>
            </a:r>
            <a:r>
              <a:rPr lang="en-US" sz="1200" dirty="0"/>
              <a:t>The </a:t>
            </a:r>
            <a:r>
              <a:rPr lang="en-US" sz="1200" b="1" dirty="0"/>
              <a:t>federal funds rate </a:t>
            </a:r>
            <a:r>
              <a:rPr lang="en-US" sz="1200" dirty="0"/>
              <a:t>is the interest rate at which banks lend reserve balances to other banks overnight (on an uncollateralized basis). Banks with surplus balances lend to those in need of larger balances. Reserve balances are held at the Federal Reserve to maintain the banks’ reserve requirements. </a:t>
            </a:r>
            <a:r>
              <a:rPr lang="en-US" sz="1200" b="1" dirty="0"/>
              <a:t>Changes in the federal funds rate trigger a chain of events that affect other short-term </a:t>
            </a:r>
            <a:r>
              <a:rPr lang="en-US" sz="1200" b="1" dirty="0" smtClean="0"/>
              <a:t>interest </a:t>
            </a:r>
            <a:r>
              <a:rPr lang="en-US" sz="1200" b="1" dirty="0"/>
              <a:t>rates, </a:t>
            </a:r>
            <a:r>
              <a:rPr lang="en-US" sz="1200" dirty="0"/>
              <a:t>foreign exchange rates, long-term interest rates, the amount of money and credit, and, ultimately, a range of economic variables, including employment, output, and prices of goods and services. The Federal Reserve uses "monetary policy" to influence the availability and cost of money and credit to help promote national economic goals. </a:t>
            </a:r>
          </a:p>
          <a:p>
            <a:pPr algn="just"/>
            <a:endParaRPr lang="en-US" sz="1200" dirty="0"/>
          </a:p>
        </p:txBody>
      </p:sp>
      <p:sp>
        <p:nvSpPr>
          <p:cNvPr id="8" name="TextBox 7"/>
          <p:cNvSpPr txBox="1"/>
          <p:nvPr/>
        </p:nvSpPr>
        <p:spPr>
          <a:xfrm>
            <a:off x="519023" y="5682886"/>
            <a:ext cx="8167777" cy="553998"/>
          </a:xfrm>
          <a:prstGeom prst="rect">
            <a:avLst/>
          </a:prstGeom>
          <a:solidFill>
            <a:schemeClr val="bg1">
              <a:lumMod val="85000"/>
            </a:schemeClr>
          </a:solidFill>
          <a:ln w="38100">
            <a:solidFill>
              <a:schemeClr val="tx1"/>
            </a:solidFill>
          </a:ln>
        </p:spPr>
        <p:txBody>
          <a:bodyPr wrap="square" rtlCol="0">
            <a:spAutoFit/>
          </a:bodyPr>
          <a:lstStyle/>
          <a:p>
            <a:pPr algn="just"/>
            <a:r>
              <a:rPr lang="en-US" sz="1000" b="1" dirty="0">
                <a:solidFill>
                  <a:srgbClr val="0033CC"/>
                </a:solidFill>
              </a:rPr>
              <a:t>The Federal Reserve </a:t>
            </a:r>
            <a:r>
              <a:rPr lang="en-US" sz="1000" b="1" dirty="0" smtClean="0">
                <a:solidFill>
                  <a:srgbClr val="0033CC"/>
                </a:solidFill>
              </a:rPr>
              <a:t>has raised </a:t>
            </a:r>
            <a:r>
              <a:rPr lang="en-US" sz="1000" b="1" dirty="0">
                <a:solidFill>
                  <a:srgbClr val="0033CC"/>
                </a:solidFill>
              </a:rPr>
              <a:t>the target range for </a:t>
            </a:r>
            <a:r>
              <a:rPr lang="en-US" sz="1000" b="1" dirty="0" smtClean="0">
                <a:solidFill>
                  <a:srgbClr val="0033CC"/>
                </a:solidFill>
              </a:rPr>
              <a:t>federal </a:t>
            </a:r>
            <a:r>
              <a:rPr lang="en-US" sz="1000" b="1" dirty="0">
                <a:solidFill>
                  <a:srgbClr val="0033CC"/>
                </a:solidFill>
              </a:rPr>
              <a:t>funds </a:t>
            </a:r>
            <a:r>
              <a:rPr lang="en-US" sz="1000" b="1" dirty="0" smtClean="0">
                <a:solidFill>
                  <a:srgbClr val="0033CC"/>
                </a:solidFill>
              </a:rPr>
              <a:t>five (5) times in the past 18 months including three rate hikes in 2017 and two rate hikes in the first of 2018. Interest Rates </a:t>
            </a:r>
            <a:r>
              <a:rPr lang="en-US" sz="1000" b="1" dirty="0">
                <a:solidFill>
                  <a:srgbClr val="0033CC"/>
                </a:solidFill>
              </a:rPr>
              <a:t>in the United States averaged 5.79 percent from 1971 until 2017, reaching an all time high of 20 percent in March of 1980 and a record low of 0.25 percent in December of 2008.</a:t>
            </a:r>
          </a:p>
        </p:txBody>
      </p:sp>
      <p:pic>
        <p:nvPicPr>
          <p:cNvPr id="4" name="Picture 4" descr="United States Fed Funds R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648" y="2286000"/>
            <a:ext cx="8278483" cy="33853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United States Fed Funds R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853" y="2416834"/>
            <a:ext cx="4127500" cy="185036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135647" y="2572576"/>
            <a:ext cx="2895600" cy="769441"/>
          </a:xfrm>
          <a:prstGeom prst="rect">
            <a:avLst/>
          </a:prstGeom>
          <a:solidFill>
            <a:schemeClr val="bg1">
              <a:lumMod val="85000"/>
            </a:schemeClr>
          </a:solidFill>
        </p:spPr>
        <p:txBody>
          <a:bodyPr wrap="square" rtlCol="0">
            <a:spAutoFit/>
          </a:bodyPr>
          <a:lstStyle/>
          <a:p>
            <a:r>
              <a:rPr lang="en-US" sz="1100" b="1" dirty="0" smtClean="0">
                <a:solidFill>
                  <a:srgbClr val="0033CC"/>
                </a:solidFill>
              </a:rPr>
              <a:t>The Fed Funds target rate was increased 0.25% in December of 2015 and 2016 </a:t>
            </a:r>
            <a:r>
              <a:rPr lang="en-US" sz="1100" b="1" dirty="0" smtClean="0">
                <a:solidFill>
                  <a:srgbClr val="006600"/>
                </a:solidFill>
              </a:rPr>
              <a:t>and March, June and December of 2017 and March and June of 2018 (to 2%).</a:t>
            </a:r>
            <a:endParaRPr lang="en-US" sz="1100" b="1" dirty="0">
              <a:solidFill>
                <a:srgbClr val="006600"/>
              </a:solidFill>
            </a:endParaRPr>
          </a:p>
        </p:txBody>
      </p:sp>
      <p:cxnSp>
        <p:nvCxnSpPr>
          <p:cNvPr id="16" name="Straight Arrow Connector 15"/>
          <p:cNvCxnSpPr/>
          <p:nvPr/>
        </p:nvCxnSpPr>
        <p:spPr>
          <a:xfrm flipV="1">
            <a:off x="6324600" y="2957296"/>
            <a:ext cx="1295400" cy="229164"/>
          </a:xfrm>
          <a:prstGeom prst="straightConnector1">
            <a:avLst/>
          </a:prstGeom>
          <a:ln>
            <a:solidFill>
              <a:srgbClr val="006600"/>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9880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551FCE-BE3C-4300-B34D-C12151B69C4D}" type="slidenum">
              <a:rPr lang="en-US" smtClean="0"/>
              <a:pPr/>
              <a:t>37</a:t>
            </a:fld>
            <a:endParaRPr lang="en-US" dirty="0"/>
          </a:p>
        </p:txBody>
      </p:sp>
      <p:pic>
        <p:nvPicPr>
          <p:cNvPr id="2" name="Picture 1"/>
          <p:cNvPicPr>
            <a:picLocks noChangeAspect="1"/>
          </p:cNvPicPr>
          <p:nvPr/>
        </p:nvPicPr>
        <p:blipFill>
          <a:blip r:embed="rId2"/>
          <a:stretch>
            <a:fillRect/>
          </a:stretch>
        </p:blipFill>
        <p:spPr>
          <a:xfrm>
            <a:off x="457200" y="4109228"/>
            <a:ext cx="8229600" cy="2256090"/>
          </a:xfrm>
          <a:prstGeom prst="rect">
            <a:avLst/>
          </a:prstGeom>
        </p:spPr>
      </p:pic>
      <p:pic>
        <p:nvPicPr>
          <p:cNvPr id="8" name="Content Placeholder 7"/>
          <p:cNvPicPr>
            <a:picLocks noGrp="1" noChangeAspect="1"/>
          </p:cNvPicPr>
          <p:nvPr>
            <p:ph sz="quarter" idx="1"/>
          </p:nvPr>
        </p:nvPicPr>
        <p:blipFill>
          <a:blip r:embed="rId3"/>
          <a:stretch>
            <a:fillRect/>
          </a:stretch>
        </p:blipFill>
        <p:spPr>
          <a:xfrm>
            <a:off x="3581400" y="408876"/>
            <a:ext cx="5258251" cy="3672476"/>
          </a:xfrm>
          <a:prstGeom prst="rect">
            <a:avLst/>
          </a:prstGeom>
          <a:solidFill>
            <a:srgbClr val="006600"/>
          </a:solidFill>
        </p:spPr>
      </p:pic>
      <p:pic>
        <p:nvPicPr>
          <p:cNvPr id="9" name="Picture 8"/>
          <p:cNvPicPr>
            <a:picLocks noChangeAspect="1"/>
          </p:cNvPicPr>
          <p:nvPr/>
        </p:nvPicPr>
        <p:blipFill>
          <a:blip r:embed="rId4"/>
          <a:stretch>
            <a:fillRect/>
          </a:stretch>
        </p:blipFill>
        <p:spPr>
          <a:xfrm>
            <a:off x="381000" y="381000"/>
            <a:ext cx="3200400" cy="822960"/>
          </a:xfrm>
          <a:prstGeom prst="rect">
            <a:avLst/>
          </a:prstGeom>
        </p:spPr>
      </p:pic>
      <p:sp>
        <p:nvSpPr>
          <p:cNvPr id="10" name="TextBox 9"/>
          <p:cNvSpPr txBox="1"/>
          <p:nvPr/>
        </p:nvSpPr>
        <p:spPr>
          <a:xfrm>
            <a:off x="535145" y="3810476"/>
            <a:ext cx="3276600" cy="307777"/>
          </a:xfrm>
          <a:prstGeom prst="rect">
            <a:avLst/>
          </a:prstGeom>
          <a:solidFill>
            <a:schemeClr val="bg1">
              <a:lumMod val="65000"/>
            </a:schemeClr>
          </a:solidFill>
          <a:ln w="28575">
            <a:solidFill>
              <a:schemeClr val="tx1"/>
            </a:solidFill>
          </a:ln>
        </p:spPr>
        <p:txBody>
          <a:bodyPr wrap="square" rtlCol="0">
            <a:spAutoFit/>
          </a:bodyPr>
          <a:lstStyle/>
          <a:p>
            <a:r>
              <a:rPr lang="en-US" sz="1400" b="1" dirty="0" smtClean="0"/>
              <a:t>UST  Yield Curve 12/31/13 vs 6/30/17:</a:t>
            </a:r>
            <a:endParaRPr lang="en-US" sz="1400" b="1" dirty="0"/>
          </a:p>
        </p:txBody>
      </p:sp>
      <p:sp>
        <p:nvSpPr>
          <p:cNvPr id="11" name="Down Arrow 10"/>
          <p:cNvSpPr/>
          <p:nvPr/>
        </p:nvSpPr>
        <p:spPr>
          <a:xfrm>
            <a:off x="2667000" y="4118253"/>
            <a:ext cx="304800" cy="377547"/>
          </a:xfrm>
          <a:prstGeom prst="downArrow">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3276600" y="964791"/>
            <a:ext cx="458945" cy="198908"/>
          </a:xfrm>
          <a:prstGeom prst="rightArrow">
            <a:avLst/>
          </a:prstGeom>
          <a:solidFill>
            <a:srgbClr val="0066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6799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b="1" dirty="0" smtClean="0">
                <a:latin typeface="Calibri" pitchFamily="34" charset="0"/>
              </a:rPr>
              <a:t>Appendix of Supporting Materials</a:t>
            </a:r>
            <a:br>
              <a:rPr lang="en-US" b="1" dirty="0" smtClean="0">
                <a:latin typeface="Calibri" pitchFamily="34" charset="0"/>
              </a:rPr>
            </a:br>
            <a:r>
              <a:rPr lang="en-US" sz="2400" b="1" dirty="0" smtClean="0">
                <a:solidFill>
                  <a:srgbClr val="0033CC"/>
                </a:solidFill>
                <a:latin typeface="Calibri" pitchFamily="34" charset="0"/>
              </a:rPr>
              <a:t>TFFR Update as of June 30, 2018</a:t>
            </a:r>
            <a:endParaRPr lang="en-US" sz="2400" b="1" dirty="0">
              <a:solidFill>
                <a:srgbClr val="0033CC"/>
              </a:solidFill>
              <a:latin typeface="Calibri" pitchFamily="34" charset="0"/>
            </a:endParaRPr>
          </a:p>
        </p:txBody>
      </p:sp>
      <p:sp>
        <p:nvSpPr>
          <p:cNvPr id="4" name="TextBox 3"/>
          <p:cNvSpPr txBox="1"/>
          <p:nvPr/>
        </p:nvSpPr>
        <p:spPr>
          <a:xfrm>
            <a:off x="1066800" y="3124200"/>
            <a:ext cx="7239000" cy="1200329"/>
          </a:xfrm>
          <a:prstGeom prst="rect">
            <a:avLst/>
          </a:prstGeom>
          <a:noFill/>
        </p:spPr>
        <p:txBody>
          <a:bodyPr wrap="square" rtlCol="0">
            <a:spAutoFit/>
          </a:bodyPr>
          <a:lstStyle/>
          <a:p>
            <a:pPr algn="ctr"/>
            <a:r>
              <a:rPr lang="en-US" sz="1200" b="1" dirty="0">
                <a:solidFill>
                  <a:srgbClr val="0033CC"/>
                </a:solidFill>
              </a:rPr>
              <a:t>Callan’s Quarterly Reports of investment performance are available on the following web address:    </a:t>
            </a:r>
            <a:endParaRPr lang="en-US" sz="1200" b="1" dirty="0">
              <a:solidFill>
                <a:schemeClr val="bg1"/>
              </a:solidFill>
            </a:endParaRPr>
          </a:p>
          <a:p>
            <a:pPr algn="ctr"/>
            <a:r>
              <a:rPr lang="en-US" sz="1200" b="1" dirty="0">
                <a:solidFill>
                  <a:srgbClr val="6600CC"/>
                </a:solidFill>
                <a:hlinkClick r:id="rId2"/>
              </a:rPr>
              <a:t>http://www.nd.gov/rio/SIB/Publications/Callan%20Quarterly%20reports/Invest%20Quarterly.htm</a:t>
            </a:r>
            <a:endParaRPr lang="en-US" sz="1200" b="1" dirty="0">
              <a:solidFill>
                <a:srgbClr val="6600CC"/>
              </a:solidFill>
            </a:endParaRPr>
          </a:p>
          <a:p>
            <a:pPr algn="ctr"/>
            <a:endParaRPr lang="en-US" sz="1200" b="1" dirty="0">
              <a:solidFill>
                <a:srgbClr val="6600CC"/>
              </a:solidFill>
            </a:endParaRPr>
          </a:p>
          <a:p>
            <a:pPr algn="ctr"/>
            <a:r>
              <a:rPr lang="en-US" sz="1200" b="1" dirty="0">
                <a:solidFill>
                  <a:srgbClr val="0033CC"/>
                </a:solidFill>
              </a:rPr>
              <a:t>Board members can review monthly manager level performance using the following web address:</a:t>
            </a:r>
          </a:p>
          <a:p>
            <a:pPr algn="ctr"/>
            <a:r>
              <a:rPr lang="en-US" sz="1200" b="1" dirty="0">
                <a:solidFill>
                  <a:schemeClr val="bg1"/>
                </a:solidFill>
                <a:hlinkClick r:id="rId3"/>
              </a:rPr>
              <a:t>http://www.nd.gov/rio/rio_ref/</a:t>
            </a:r>
            <a:endParaRPr lang="en-US" sz="1200" b="1" dirty="0">
              <a:solidFill>
                <a:schemeClr val="bg1"/>
              </a:solidFill>
            </a:endParaRPr>
          </a:p>
          <a:p>
            <a:pPr algn="ctr"/>
            <a:endParaRPr lang="en-US" sz="1200" b="1" dirty="0" smtClean="0">
              <a:solidFill>
                <a:srgbClr val="0033CC"/>
              </a:solidFill>
            </a:endParaRPr>
          </a:p>
        </p:txBody>
      </p:sp>
      <p:sp>
        <p:nvSpPr>
          <p:cNvPr id="2" name="TextBox 1"/>
          <p:cNvSpPr txBox="1"/>
          <p:nvPr/>
        </p:nvSpPr>
        <p:spPr>
          <a:xfrm>
            <a:off x="990600" y="4724400"/>
            <a:ext cx="7467600" cy="984885"/>
          </a:xfrm>
          <a:prstGeom prst="rect">
            <a:avLst/>
          </a:prstGeom>
          <a:solidFill>
            <a:schemeClr val="tx1">
              <a:lumMod val="75000"/>
            </a:schemeClr>
          </a:solidFill>
          <a:ln w="57150">
            <a:solidFill>
              <a:schemeClr val="bg1"/>
            </a:solidFill>
          </a:ln>
        </p:spPr>
        <p:txBody>
          <a:bodyPr wrap="square" rtlCol="0">
            <a:spAutoFit/>
          </a:bodyPr>
          <a:lstStyle/>
          <a:p>
            <a:pPr algn="ctr"/>
            <a:r>
              <a:rPr lang="en-US" sz="1600" b="1" dirty="0" smtClean="0">
                <a:solidFill>
                  <a:srgbClr val="0033CC"/>
                </a:solidFill>
              </a:rPr>
              <a:t>The SIB has no investment managers on our Watch List as of June 30, 2018, and there are no material legal or legislative proceedings affecting the SIB, although RIO has submitted three optional packages for budget approval.</a:t>
            </a:r>
          </a:p>
          <a:p>
            <a:pPr algn="ctr"/>
            <a:r>
              <a:rPr lang="en-US" sz="1000" b="1" dirty="0" smtClean="0">
                <a:solidFill>
                  <a:schemeClr val="bg1"/>
                </a:solidFill>
              </a:rPr>
              <a:t>Option 1 – Reinstate 10%; Option 2 – TFFR Pension Modernization; Option 3 – New Investment Risk Officer (+1 FTE).</a:t>
            </a:r>
          </a:p>
        </p:txBody>
      </p:sp>
    </p:spTree>
    <p:extLst>
      <p:ext uri="{BB962C8B-B14F-4D97-AF65-F5344CB8AC3E}">
        <p14:creationId xmlns:p14="http://schemas.microsoft.com/office/powerpoint/2010/main" val="37109773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304800"/>
            <a:ext cx="8229600" cy="685800"/>
          </a:xfrm>
        </p:spPr>
        <p:txBody>
          <a:bodyPr/>
          <a:lstStyle/>
          <a:p>
            <a:pPr algn="ctr"/>
            <a:r>
              <a:rPr lang="en-US" altLang="en-US" b="1" smtClean="0">
                <a:solidFill>
                  <a:schemeClr val="tx1"/>
                </a:solidFill>
              </a:rPr>
              <a:t>RIO Budget Background</a:t>
            </a:r>
          </a:p>
        </p:txBody>
      </p:sp>
      <p:sp>
        <p:nvSpPr>
          <p:cNvPr id="3" name="Content Placeholder 2"/>
          <p:cNvSpPr>
            <a:spLocks noGrp="1"/>
          </p:cNvSpPr>
          <p:nvPr>
            <p:ph sz="quarter" idx="1"/>
          </p:nvPr>
        </p:nvSpPr>
        <p:spPr>
          <a:xfrm>
            <a:off x="457200" y="1219200"/>
            <a:ext cx="8229600" cy="5105400"/>
          </a:xfrm>
        </p:spPr>
        <p:txBody>
          <a:bodyPr>
            <a:normAutofit lnSpcReduction="10000"/>
          </a:bodyPr>
          <a:lstStyle/>
          <a:p>
            <a:pPr marL="0" indent="0">
              <a:buFont typeface="Wingdings 3" panose="05040102010807070707" pitchFamily="18" charset="2"/>
              <a:buNone/>
              <a:defRPr/>
            </a:pPr>
            <a:r>
              <a:rPr lang="en-US" sz="1100" b="1" dirty="0"/>
              <a:t>On April 18, 2018, Governor Burgum released budget guidelines for 2019-2021. The Governor is requesting all agencies (including special fund agencies) to adopt the following guidelines:</a:t>
            </a:r>
          </a:p>
          <a:p>
            <a:pPr marL="228600" indent="-228600">
              <a:buFont typeface="+mj-lt"/>
              <a:buAutoNum type="arabicParenR"/>
              <a:defRPr/>
            </a:pPr>
            <a:r>
              <a:rPr lang="en-US" sz="1100" dirty="0" smtClean="0"/>
              <a:t>Agencies </a:t>
            </a:r>
            <a:r>
              <a:rPr lang="en-US" sz="1100" dirty="0"/>
              <a:t>with an appropriation less than $5 million should submit a base budget with a 5% reduction in ongoing expenditures;</a:t>
            </a:r>
          </a:p>
          <a:p>
            <a:pPr marL="228600" indent="-228600">
              <a:buFont typeface="+mj-lt"/>
              <a:buAutoNum type="arabicParenR"/>
              <a:defRPr/>
            </a:pPr>
            <a:r>
              <a:rPr lang="en-US" sz="1100" dirty="0"/>
              <a:t>Agencies with an appropriation of $5 million or more should submit a base budget with a 10% reduction in ongoing expenditures; and</a:t>
            </a:r>
          </a:p>
          <a:p>
            <a:pPr marL="228600" indent="-228600">
              <a:buFont typeface="+mj-lt"/>
              <a:buAutoNum type="arabicParenR"/>
              <a:defRPr/>
            </a:pPr>
            <a:r>
              <a:rPr lang="en-US" sz="1100" dirty="0"/>
              <a:t>Agencies with 20 or more FTE should submit a base budget with a 5% FTE reduction.</a:t>
            </a:r>
          </a:p>
          <a:p>
            <a:pPr marL="0" indent="0" algn="just">
              <a:buFont typeface="Wingdings 3" panose="05040102010807070707" pitchFamily="18" charset="2"/>
              <a:buNone/>
              <a:defRPr/>
            </a:pPr>
            <a:r>
              <a:rPr lang="en-US" sz="1100" b="1" dirty="0"/>
              <a:t>RIO currently has 19 authorized FTE and our appropriation for 2017-19 is $5.3 million. Given that RIO’s budget is over $5 million, we </a:t>
            </a:r>
            <a:r>
              <a:rPr lang="en-US" sz="1100" b="1" dirty="0" smtClean="0"/>
              <a:t>were requested </a:t>
            </a:r>
            <a:r>
              <a:rPr lang="en-US" sz="1100" b="1" dirty="0"/>
              <a:t>to submit a base budget which </a:t>
            </a:r>
            <a:r>
              <a:rPr lang="en-US" sz="1100" b="1" dirty="0" smtClean="0"/>
              <a:t>included </a:t>
            </a:r>
            <a:r>
              <a:rPr lang="en-US" sz="1100" b="1" dirty="0"/>
              <a:t>a 10% reduction which </a:t>
            </a:r>
            <a:r>
              <a:rPr lang="en-US" sz="1100" b="1" dirty="0" smtClean="0"/>
              <a:t>translates </a:t>
            </a:r>
            <a:r>
              <a:rPr lang="en-US" sz="1100" b="1" dirty="0"/>
              <a:t>into </a:t>
            </a:r>
            <a:r>
              <a:rPr lang="en-US" sz="1100" b="1" dirty="0" smtClean="0"/>
              <a:t>less FTE in the summary table below.</a:t>
            </a:r>
            <a:r>
              <a:rPr lang="en-US" sz="1100" dirty="0" smtClean="0"/>
              <a:t> </a:t>
            </a:r>
            <a:r>
              <a:rPr lang="en-US" sz="1100" dirty="0"/>
              <a:t>The FTE reduction is assumed due to RIO’s budget largely consisting of salaries and benefits (for $4.4 million or 83%) while operating expenses and contingencies have already been reduced to historically low levels. As evidence, RIO’s operating expenses declined by 13% over the past 20 years (to less than $863,000 in 2017-19) due to our agency consistently being very cost conscious. RIO’s contingency line has also been subject to extreme budget pressures and was reduced by over 36% in the last biennium (to $52,000). </a:t>
            </a:r>
          </a:p>
          <a:p>
            <a:pPr marL="0" indent="0" algn="just">
              <a:buFont typeface="Wingdings 3" panose="05040102010807070707" pitchFamily="18" charset="2"/>
              <a:buNone/>
              <a:defRPr/>
            </a:pPr>
            <a:r>
              <a:rPr lang="en-US" sz="1100" dirty="0"/>
              <a:t> </a:t>
            </a:r>
          </a:p>
          <a:p>
            <a:pPr marL="0" indent="0" algn="just">
              <a:buFont typeface="Wingdings 3" panose="05040102010807070707" pitchFamily="18" charset="2"/>
              <a:buNone/>
              <a:defRPr/>
            </a:pPr>
            <a:r>
              <a:rPr lang="en-US" sz="1100" dirty="0"/>
              <a:t> </a:t>
            </a:r>
            <a:endParaRPr lang="en-US" sz="1100" dirty="0" smtClean="0"/>
          </a:p>
          <a:p>
            <a:pPr marL="0" indent="0" algn="just">
              <a:buFont typeface="Wingdings 3" panose="05040102010807070707" pitchFamily="18" charset="2"/>
              <a:buNone/>
              <a:defRPr/>
            </a:pPr>
            <a:endParaRPr lang="en-US" sz="1100" dirty="0"/>
          </a:p>
          <a:p>
            <a:pPr marL="0" indent="0" algn="just">
              <a:buFont typeface="Wingdings 3" panose="05040102010807070707" pitchFamily="18" charset="2"/>
              <a:buNone/>
              <a:defRPr/>
            </a:pPr>
            <a:endParaRPr lang="en-US" sz="1100" dirty="0" smtClean="0"/>
          </a:p>
          <a:p>
            <a:pPr marL="0" indent="0" algn="just">
              <a:buFont typeface="Wingdings 3" panose="05040102010807070707" pitchFamily="18" charset="2"/>
              <a:buNone/>
              <a:defRPr/>
            </a:pPr>
            <a:endParaRPr lang="en-US" sz="1100" dirty="0" smtClean="0"/>
          </a:p>
          <a:p>
            <a:pPr marL="0" indent="0" algn="just">
              <a:buFont typeface="Wingdings 3" panose="05040102010807070707" pitchFamily="18" charset="2"/>
              <a:buNone/>
              <a:defRPr/>
            </a:pPr>
            <a:endParaRPr lang="en-US" sz="1100" dirty="0" smtClean="0"/>
          </a:p>
          <a:p>
            <a:pPr marL="0" indent="0" algn="just">
              <a:buFont typeface="Wingdings 3" panose="05040102010807070707" pitchFamily="18" charset="2"/>
              <a:buNone/>
              <a:defRPr/>
            </a:pPr>
            <a:endParaRPr lang="en-US" sz="1100" dirty="0"/>
          </a:p>
          <a:p>
            <a:pPr marL="0" indent="0" algn="just">
              <a:buFont typeface="Wingdings 3" panose="05040102010807070707" pitchFamily="18" charset="2"/>
              <a:buNone/>
              <a:defRPr/>
            </a:pPr>
            <a:r>
              <a:rPr lang="en-US" sz="1100" b="1" dirty="0" smtClean="0">
                <a:solidFill>
                  <a:srgbClr val="0033CC"/>
                </a:solidFill>
              </a:rPr>
              <a:t>RIO </a:t>
            </a:r>
            <a:r>
              <a:rPr lang="en-US" sz="1100" b="1" dirty="0">
                <a:solidFill>
                  <a:srgbClr val="0033CC"/>
                </a:solidFill>
              </a:rPr>
              <a:t>management believes our agency has operated in a fiscally conservative manner for many years, while maintaining favorable client satisfaction survey scores (for both TFFR and SIB) despite a 38% increase in TFFR membership (from 15,781 in 1998 to 21,853 in 2017) and 80% increase in assets under management (AUM) since 2013. During the last 20-years, RIO’s FTE has only grown by 1 person including two new investment professionals in the last 6-years (which coincided with an </a:t>
            </a:r>
            <a:r>
              <a:rPr lang="en-US" sz="1100" b="1" dirty="0" smtClean="0">
                <a:solidFill>
                  <a:srgbClr val="0033CC"/>
                </a:solidFill>
              </a:rPr>
              <a:t>90+% </a:t>
            </a:r>
            <a:r>
              <a:rPr lang="en-US" sz="1100" b="1" dirty="0">
                <a:solidFill>
                  <a:srgbClr val="0033CC"/>
                </a:solidFill>
              </a:rPr>
              <a:t>increase in AUM between 2013 and 2018). </a:t>
            </a:r>
            <a:r>
              <a:rPr lang="en-US" sz="1100" dirty="0"/>
              <a:t>RIO’s overall performance has generally been strong as evidenced by solid client survey scores while investment performance has generally met or exceeded expectations in recent years including above benchmark returns, favorable peer rankings, and a keen focus on optimizing risk adjusted returns. </a:t>
            </a:r>
            <a:r>
              <a:rPr lang="en-US" sz="1100" b="1" dirty="0" smtClean="0"/>
              <a:t>SIB clients have benefitted from an excellent return on their investment over the last 5-years as evidenced by a 2-for-1 return on investment fees which conservatively translates into over $300 million of incremental client investment income since 2014.</a:t>
            </a:r>
            <a:endParaRPr lang="en-US" sz="1100" b="1" dirty="0"/>
          </a:p>
          <a:p>
            <a:pPr marL="0" indent="0">
              <a:buFont typeface="Wingdings 3" panose="05040102010807070707" pitchFamily="18" charset="2"/>
              <a:buNone/>
              <a:defRPr/>
            </a:pPr>
            <a:endParaRPr lang="en-US" sz="1100" b="1" dirty="0"/>
          </a:p>
        </p:txBody>
      </p:sp>
      <p:sp>
        <p:nvSpPr>
          <p:cNvPr id="133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cs typeface="Calibri" panose="020F0502020204030204"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Calibri" panose="020F0502020204030204" pitchFamily="34" charset="0"/>
                <a:cs typeface="Calibri" panose="020F0502020204030204"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Calibri" panose="020F0502020204030204" pitchFamily="34" charset="0"/>
                <a:cs typeface="Calibri" panose="020F0502020204030204"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Calibri" panose="020F0502020204030204" pitchFamily="34" charset="0"/>
                <a:cs typeface="Calibri" panose="020F0502020204030204"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9pPr>
          </a:lstStyle>
          <a:p>
            <a:pPr>
              <a:spcBef>
                <a:spcPct val="0"/>
              </a:spcBef>
              <a:buClrTx/>
              <a:buSzTx/>
              <a:buFontTx/>
              <a:buNone/>
            </a:pPr>
            <a:fld id="{490C6549-0DF1-4BB4-9E61-9AED3B0FD250}" type="slidenum">
              <a:rPr lang="en-US" altLang="en-US" sz="1200" smtClean="0">
                <a:solidFill>
                  <a:schemeClr val="tx2"/>
                </a:solidFill>
                <a:cs typeface="Arial" panose="020B0604020202020204" pitchFamily="34" charset="0"/>
              </a:rPr>
              <a:pPr>
                <a:spcBef>
                  <a:spcPct val="0"/>
                </a:spcBef>
                <a:buClrTx/>
                <a:buSzTx/>
                <a:buFontTx/>
                <a:buNone/>
              </a:pPr>
              <a:t>39</a:t>
            </a:fld>
            <a:endParaRPr lang="en-US" altLang="en-US" sz="1200" smtClean="0">
              <a:solidFill>
                <a:schemeClr val="tx2"/>
              </a:solidFill>
              <a:cs typeface="Arial" panose="020B0604020202020204" pitchFamily="34" charset="0"/>
            </a:endParaRPr>
          </a:p>
        </p:txBody>
      </p:sp>
      <p:pic>
        <p:nvPicPr>
          <p:cNvPr id="1331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276600"/>
            <a:ext cx="501015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095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E898059-115D-4C60-8F69-1618F252646C}" type="slidenum">
              <a:rPr lang="en-US" smtClean="0"/>
              <a:pPr>
                <a:defRPr/>
              </a:pPr>
              <a:t>4</a:t>
            </a:fld>
            <a:endParaRPr lang="en-US" dirty="0"/>
          </a:p>
        </p:txBody>
      </p:sp>
      <p:pic>
        <p:nvPicPr>
          <p:cNvPr id="2" name="Picture 1"/>
          <p:cNvPicPr>
            <a:picLocks noChangeAspect="1"/>
          </p:cNvPicPr>
          <p:nvPr/>
        </p:nvPicPr>
        <p:blipFill>
          <a:blip r:embed="rId2"/>
          <a:stretch>
            <a:fillRect/>
          </a:stretch>
        </p:blipFill>
        <p:spPr>
          <a:xfrm>
            <a:off x="380999" y="304800"/>
            <a:ext cx="8419241" cy="5562600"/>
          </a:xfrm>
          <a:prstGeom prst="rect">
            <a:avLst/>
          </a:prstGeom>
        </p:spPr>
      </p:pic>
      <p:sp>
        <p:nvSpPr>
          <p:cNvPr id="6" name="TextBox 5"/>
          <p:cNvSpPr txBox="1"/>
          <p:nvPr/>
        </p:nvSpPr>
        <p:spPr>
          <a:xfrm>
            <a:off x="1524000" y="5764209"/>
            <a:ext cx="7162800" cy="646331"/>
          </a:xfrm>
          <a:prstGeom prst="rect">
            <a:avLst/>
          </a:prstGeom>
          <a:solidFill>
            <a:schemeClr val="accent2">
              <a:lumMod val="60000"/>
              <a:lumOff val="40000"/>
            </a:schemeClr>
          </a:solidFill>
        </p:spPr>
        <p:txBody>
          <a:bodyPr wrap="square" rtlCol="0">
            <a:spAutoFit/>
          </a:bodyPr>
          <a:lstStyle/>
          <a:p>
            <a:pPr algn="just"/>
            <a:r>
              <a:rPr lang="en-US" sz="1200" b="1" dirty="0" smtClean="0"/>
              <a:t>U.S. Small Caps (</a:t>
            </a:r>
            <a:r>
              <a:rPr lang="en-US" sz="1200" b="1" dirty="0" smtClean="0">
                <a:solidFill>
                  <a:srgbClr val="CC3300"/>
                </a:solidFill>
              </a:rPr>
              <a:t>Russell 2000</a:t>
            </a:r>
            <a:r>
              <a:rPr lang="en-US" sz="1200" b="1" dirty="0" smtClean="0"/>
              <a:t>) and </a:t>
            </a:r>
            <a:r>
              <a:rPr lang="en-US" sz="1200" b="1" dirty="0"/>
              <a:t>U.S. Large Cap (</a:t>
            </a:r>
            <a:r>
              <a:rPr lang="en-US" sz="1200" b="1" dirty="0">
                <a:solidFill>
                  <a:schemeClr val="accent3">
                    <a:lumMod val="50000"/>
                  </a:schemeClr>
                </a:solidFill>
              </a:rPr>
              <a:t>S&amp;P 500</a:t>
            </a:r>
            <a:r>
              <a:rPr lang="en-US" sz="1200" b="1" dirty="0"/>
              <a:t>) </a:t>
            </a:r>
            <a:r>
              <a:rPr lang="en-US" sz="1200" b="1" dirty="0" smtClean="0"/>
              <a:t>returned over 17% and 14%, respectively, followed by Emerging Market Equities </a:t>
            </a:r>
            <a:r>
              <a:rPr lang="en-US" sz="1200" b="1" dirty="0"/>
              <a:t>(</a:t>
            </a:r>
            <a:r>
              <a:rPr lang="en-US" sz="1200" b="1" dirty="0">
                <a:solidFill>
                  <a:srgbClr val="663300"/>
                </a:solidFill>
              </a:rPr>
              <a:t>MSCI EM</a:t>
            </a:r>
            <a:r>
              <a:rPr lang="en-US" sz="1200" b="1" dirty="0"/>
              <a:t>) </a:t>
            </a:r>
            <a:r>
              <a:rPr lang="en-US" sz="1200" b="1" dirty="0" smtClean="0"/>
              <a:t>at 8.6% and International </a:t>
            </a:r>
            <a:r>
              <a:rPr lang="en-US" sz="1200" b="1" dirty="0"/>
              <a:t>Equity (</a:t>
            </a:r>
            <a:r>
              <a:rPr lang="en-US" sz="1200" b="1" dirty="0">
                <a:solidFill>
                  <a:srgbClr val="003399"/>
                </a:solidFill>
              </a:rPr>
              <a:t>MSCI EAFE</a:t>
            </a:r>
            <a:r>
              <a:rPr lang="en-US" sz="1200" b="1" dirty="0"/>
              <a:t>) </a:t>
            </a:r>
            <a:r>
              <a:rPr lang="en-US" sz="1200" b="1" dirty="0" smtClean="0"/>
              <a:t>a5 6.8%, while U.S. Fixed Income (</a:t>
            </a:r>
            <a:r>
              <a:rPr lang="en-US" sz="1200" b="1" dirty="0" err="1" smtClean="0">
                <a:solidFill>
                  <a:schemeClr val="accent4">
                    <a:lumMod val="50000"/>
                  </a:schemeClr>
                </a:solidFill>
              </a:rPr>
              <a:t>Blmbg</a:t>
            </a:r>
            <a:r>
              <a:rPr lang="en-US" sz="1200" b="1" dirty="0" smtClean="0">
                <a:solidFill>
                  <a:schemeClr val="accent4">
                    <a:lumMod val="50000"/>
                  </a:schemeClr>
                </a:solidFill>
              </a:rPr>
              <a:t>.  Aggregate</a:t>
            </a:r>
            <a:r>
              <a:rPr lang="en-US" sz="1200" b="1" dirty="0" smtClean="0"/>
              <a:t>) </a:t>
            </a:r>
            <a:r>
              <a:rPr lang="en-US" sz="1200" b="1" dirty="0" smtClean="0">
                <a:solidFill>
                  <a:srgbClr val="FF0000"/>
                </a:solidFill>
              </a:rPr>
              <a:t>declined 0.4% </a:t>
            </a:r>
            <a:r>
              <a:rPr lang="en-US" sz="1200" b="1" dirty="0" smtClean="0"/>
              <a:t>in Fiscal 2018.</a:t>
            </a:r>
            <a:endParaRPr lang="en-US" sz="1200" b="1" dirty="0"/>
          </a:p>
        </p:txBody>
      </p:sp>
    </p:spTree>
    <p:extLst>
      <p:ext uri="{BB962C8B-B14F-4D97-AF65-F5344CB8AC3E}">
        <p14:creationId xmlns:p14="http://schemas.microsoft.com/office/powerpoint/2010/main" val="9196745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cs typeface="Calibri" panose="020F0502020204030204"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Calibri" panose="020F0502020204030204" pitchFamily="34" charset="0"/>
                <a:cs typeface="Calibri" panose="020F0502020204030204"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Calibri" panose="020F0502020204030204" pitchFamily="34" charset="0"/>
                <a:cs typeface="Calibri" panose="020F0502020204030204"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Calibri" panose="020F0502020204030204" pitchFamily="34" charset="0"/>
                <a:cs typeface="Calibri" panose="020F0502020204030204"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9pPr>
          </a:lstStyle>
          <a:p>
            <a:pPr>
              <a:spcBef>
                <a:spcPct val="0"/>
              </a:spcBef>
              <a:buClrTx/>
              <a:buSzTx/>
              <a:buFontTx/>
              <a:buNone/>
            </a:pPr>
            <a:fld id="{E68416E2-D613-441D-A8CB-8413D82FB615}" type="slidenum">
              <a:rPr lang="en-US" altLang="en-US" sz="1200" smtClean="0">
                <a:solidFill>
                  <a:schemeClr val="tx2"/>
                </a:solidFill>
                <a:cs typeface="Arial" panose="020B0604020202020204" pitchFamily="34" charset="0"/>
              </a:rPr>
              <a:pPr>
                <a:spcBef>
                  <a:spcPct val="0"/>
                </a:spcBef>
                <a:buClrTx/>
                <a:buSzTx/>
                <a:buFontTx/>
                <a:buNone/>
              </a:pPr>
              <a:t>40</a:t>
            </a:fld>
            <a:endParaRPr lang="en-US" altLang="en-US" sz="1200" smtClean="0">
              <a:solidFill>
                <a:schemeClr val="tx2"/>
              </a:solidFill>
              <a:cs typeface="Arial" panose="020B0604020202020204" pitchFamily="34" charset="0"/>
            </a:endParaRPr>
          </a:p>
        </p:txBody>
      </p:sp>
      <p:sp>
        <p:nvSpPr>
          <p:cNvPr id="14339" name="Title 2"/>
          <p:cNvSpPr>
            <a:spLocks noGrp="1"/>
          </p:cNvSpPr>
          <p:nvPr>
            <p:ph type="title"/>
          </p:nvPr>
        </p:nvSpPr>
        <p:spPr>
          <a:xfrm>
            <a:off x="471488" y="304800"/>
            <a:ext cx="8229600" cy="762000"/>
          </a:xfrm>
        </p:spPr>
        <p:txBody>
          <a:bodyPr/>
          <a:lstStyle/>
          <a:p>
            <a:pPr algn="ctr"/>
            <a:r>
              <a:rPr lang="en-US" altLang="en-US" b="1" smtClean="0">
                <a:solidFill>
                  <a:schemeClr val="tx1"/>
                </a:solidFill>
              </a:rPr>
              <a:t>RIO Budget Submission – Agency Overview</a:t>
            </a:r>
          </a:p>
        </p:txBody>
      </p:sp>
      <p:pic>
        <p:nvPicPr>
          <p:cNvPr id="1434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88" y="1143000"/>
            <a:ext cx="8267700"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TextBox 3"/>
          <p:cNvSpPr txBox="1">
            <a:spLocks noChangeArrowheads="1"/>
          </p:cNvSpPr>
          <p:nvPr/>
        </p:nvSpPr>
        <p:spPr bwMode="auto">
          <a:xfrm>
            <a:off x="452438" y="6443663"/>
            <a:ext cx="82677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cs typeface="Calibri" panose="020F0502020204030204"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Calibri" panose="020F0502020204030204" pitchFamily="34" charset="0"/>
                <a:cs typeface="Calibri" panose="020F0502020204030204"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Calibri" panose="020F0502020204030204" pitchFamily="34" charset="0"/>
                <a:cs typeface="Calibri" panose="020F0502020204030204"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Calibri" panose="020F0502020204030204" pitchFamily="34" charset="0"/>
                <a:cs typeface="Calibri" panose="020F0502020204030204"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ClrTx/>
              <a:buSzTx/>
              <a:buFontTx/>
              <a:buNone/>
            </a:pPr>
            <a:r>
              <a:rPr lang="en-US" altLang="en-US" sz="1000" i="1">
                <a:latin typeface="Arial" panose="020B0604020202020204" pitchFamily="34" charset="0"/>
                <a:cs typeface="Arial" panose="020B0604020202020204" pitchFamily="34" charset="0"/>
              </a:rPr>
              <a:t>RIO’s Budget submission is classified at the SIB and TFFR board level on the following page.</a:t>
            </a:r>
          </a:p>
        </p:txBody>
      </p:sp>
      <p:sp>
        <p:nvSpPr>
          <p:cNvPr id="14342" name="TextBox 4"/>
          <p:cNvSpPr txBox="1">
            <a:spLocks noChangeArrowheads="1"/>
          </p:cNvSpPr>
          <p:nvPr/>
        </p:nvSpPr>
        <p:spPr bwMode="auto">
          <a:xfrm>
            <a:off x="409575" y="4038600"/>
            <a:ext cx="8416925"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cs typeface="Calibri" panose="020F0502020204030204"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Calibri" panose="020F0502020204030204" pitchFamily="34" charset="0"/>
                <a:cs typeface="Calibri" panose="020F0502020204030204"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Calibri" panose="020F0502020204030204" pitchFamily="34" charset="0"/>
                <a:cs typeface="Calibri" panose="020F0502020204030204"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Calibri" panose="020F0502020204030204" pitchFamily="34" charset="0"/>
                <a:cs typeface="Calibri" panose="020F0502020204030204"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9pPr>
          </a:lstStyle>
          <a:p>
            <a:pPr eaLnBrk="1" hangingPunct="1">
              <a:spcBef>
                <a:spcPct val="0"/>
              </a:spcBef>
              <a:buClrTx/>
              <a:buSzTx/>
              <a:buFontTx/>
              <a:buNone/>
            </a:pPr>
            <a:r>
              <a:rPr lang="en-US" altLang="en-US" sz="1200">
                <a:latin typeface="Arial" panose="020B0604020202020204" pitchFamily="34" charset="0"/>
                <a:cs typeface="Arial" panose="020B0604020202020204" pitchFamily="34" charset="0"/>
              </a:rPr>
              <a:t>Column A:  RIO’s </a:t>
            </a:r>
            <a:r>
              <a:rPr lang="en-US" altLang="en-US" sz="1200" b="1">
                <a:latin typeface="Arial" panose="020B0604020202020204" pitchFamily="34" charset="0"/>
                <a:cs typeface="Arial" panose="020B0604020202020204" pitchFamily="34" charset="0"/>
              </a:rPr>
              <a:t>2017-19 Approved Budget </a:t>
            </a:r>
            <a:r>
              <a:rPr lang="en-US" altLang="en-US" sz="1200">
                <a:latin typeface="Arial" panose="020B0604020202020204" pitchFamily="34" charset="0"/>
                <a:cs typeface="Arial" panose="020B0604020202020204" pitchFamily="34" charset="0"/>
              </a:rPr>
              <a:t>was for </a:t>
            </a:r>
            <a:r>
              <a:rPr lang="en-US" altLang="en-US" sz="1200" b="1">
                <a:latin typeface="Arial" panose="020B0604020202020204" pitchFamily="34" charset="0"/>
                <a:cs typeface="Arial" panose="020B0604020202020204" pitchFamily="34" charset="0"/>
              </a:rPr>
              <a:t>$5.3 million </a:t>
            </a:r>
            <a:r>
              <a:rPr lang="en-US" altLang="en-US" sz="1200">
                <a:latin typeface="Arial" panose="020B0604020202020204" pitchFamily="34" charset="0"/>
                <a:cs typeface="Arial" panose="020B0604020202020204" pitchFamily="34" charset="0"/>
              </a:rPr>
              <a:t>(including 19 FTE).</a:t>
            </a:r>
          </a:p>
          <a:p>
            <a:pPr eaLnBrk="1" hangingPunct="1">
              <a:spcBef>
                <a:spcPct val="0"/>
              </a:spcBef>
              <a:buClrTx/>
              <a:buSzTx/>
              <a:buFontTx/>
              <a:buNone/>
            </a:pPr>
            <a:endParaRPr lang="en-US" altLang="en-US" sz="700">
              <a:latin typeface="Arial" panose="020B0604020202020204" pitchFamily="34" charset="0"/>
              <a:cs typeface="Arial" panose="020B0604020202020204" pitchFamily="34" charset="0"/>
            </a:endParaRPr>
          </a:p>
          <a:p>
            <a:pPr eaLnBrk="1" hangingPunct="1">
              <a:spcBef>
                <a:spcPct val="0"/>
              </a:spcBef>
              <a:buClrTx/>
              <a:buSzTx/>
              <a:buFontTx/>
              <a:buNone/>
            </a:pPr>
            <a:r>
              <a:rPr lang="en-US" altLang="en-US" sz="1200">
                <a:latin typeface="Arial" panose="020B0604020202020204" pitchFamily="34" charset="0"/>
                <a:cs typeface="Arial" panose="020B0604020202020204" pitchFamily="34" charset="0"/>
              </a:rPr>
              <a:t>Column B:  RIO’s </a:t>
            </a:r>
            <a:r>
              <a:rPr lang="en-US" altLang="en-US" sz="1200" b="1">
                <a:latin typeface="Arial" panose="020B0604020202020204" pitchFamily="34" charset="0"/>
                <a:cs typeface="Arial" panose="020B0604020202020204" pitchFamily="34" charset="0"/>
              </a:rPr>
              <a:t>Base Budget </a:t>
            </a:r>
            <a:r>
              <a:rPr lang="en-US" altLang="en-US" sz="1200">
                <a:latin typeface="Arial" panose="020B0604020202020204" pitchFamily="34" charset="0"/>
                <a:cs typeface="Arial" panose="020B0604020202020204" pitchFamily="34" charset="0"/>
              </a:rPr>
              <a:t> submission of </a:t>
            </a:r>
            <a:r>
              <a:rPr lang="en-US" altLang="en-US" sz="1200" b="1">
                <a:latin typeface="Arial" panose="020B0604020202020204" pitchFamily="34" charset="0"/>
                <a:cs typeface="Arial" panose="020B0604020202020204" pitchFamily="34" charset="0"/>
              </a:rPr>
              <a:t>$4.8 million </a:t>
            </a:r>
            <a:r>
              <a:rPr lang="en-US" altLang="en-US" sz="1200">
                <a:latin typeface="Arial" panose="020B0604020202020204" pitchFamily="34" charset="0"/>
                <a:cs typeface="Arial" panose="020B0604020202020204" pitchFamily="34" charset="0"/>
              </a:rPr>
              <a:t>reflects a 10% cut in agency expenses as OMB requested.  </a:t>
            </a:r>
          </a:p>
          <a:p>
            <a:pPr eaLnBrk="1" hangingPunct="1">
              <a:spcBef>
                <a:spcPct val="0"/>
              </a:spcBef>
              <a:buClrTx/>
              <a:buSzTx/>
              <a:buFontTx/>
              <a:buNone/>
            </a:pPr>
            <a:endParaRPr lang="en-US" altLang="en-US" sz="700">
              <a:latin typeface="Arial" panose="020B0604020202020204" pitchFamily="34" charset="0"/>
              <a:cs typeface="Arial" panose="020B0604020202020204" pitchFamily="34" charset="0"/>
            </a:endParaRPr>
          </a:p>
          <a:p>
            <a:pPr eaLnBrk="1" hangingPunct="1">
              <a:spcBef>
                <a:spcPct val="0"/>
              </a:spcBef>
              <a:buClrTx/>
              <a:buSzTx/>
              <a:buFontTx/>
              <a:buNone/>
            </a:pPr>
            <a:r>
              <a:rPr lang="en-US" altLang="en-US" sz="1200">
                <a:latin typeface="Arial" panose="020B0604020202020204" pitchFamily="34" charset="0"/>
                <a:cs typeface="Arial" panose="020B0604020202020204" pitchFamily="34" charset="0"/>
              </a:rPr>
              <a:t>Column C:  </a:t>
            </a:r>
            <a:r>
              <a:rPr lang="en-US" altLang="en-US" sz="1200" b="1">
                <a:latin typeface="Arial" panose="020B0604020202020204" pitchFamily="34" charset="0"/>
                <a:cs typeface="Arial" panose="020B0604020202020204" pitchFamily="34" charset="0"/>
              </a:rPr>
              <a:t>Option 1</a:t>
            </a:r>
            <a:r>
              <a:rPr lang="en-US" altLang="en-US" sz="1200">
                <a:latin typeface="Arial" panose="020B0604020202020204" pitchFamily="34" charset="0"/>
                <a:cs typeface="Arial" panose="020B0604020202020204" pitchFamily="34" charset="0"/>
              </a:rPr>
              <a:t> - Given RIO’s desire to maintain high quality service levels while noting that SIB investments and TFFR’s client population are at all-time highs, RIO respectfully seeks to reinstate the 10% OMB budget cut request .</a:t>
            </a:r>
          </a:p>
          <a:p>
            <a:pPr eaLnBrk="1" hangingPunct="1">
              <a:spcBef>
                <a:spcPct val="0"/>
              </a:spcBef>
              <a:buClrTx/>
              <a:buSzTx/>
              <a:buFontTx/>
              <a:buNone/>
            </a:pPr>
            <a:endParaRPr lang="en-US" altLang="en-US" sz="700">
              <a:latin typeface="Arial" panose="020B0604020202020204" pitchFamily="34" charset="0"/>
              <a:cs typeface="Arial" panose="020B0604020202020204" pitchFamily="34" charset="0"/>
            </a:endParaRPr>
          </a:p>
          <a:p>
            <a:pPr eaLnBrk="1" hangingPunct="1">
              <a:spcBef>
                <a:spcPct val="0"/>
              </a:spcBef>
              <a:buClrTx/>
              <a:buSzTx/>
              <a:buFontTx/>
              <a:buNone/>
            </a:pPr>
            <a:r>
              <a:rPr lang="en-US" altLang="en-US" sz="1200">
                <a:latin typeface="Arial" panose="020B0604020202020204" pitchFamily="34" charset="0"/>
                <a:cs typeface="Arial" panose="020B0604020202020204" pitchFamily="34" charset="0"/>
              </a:rPr>
              <a:t>Column D:  </a:t>
            </a:r>
            <a:r>
              <a:rPr lang="en-US" altLang="en-US" sz="1200" b="1">
                <a:latin typeface="Arial" panose="020B0604020202020204" pitchFamily="34" charset="0"/>
                <a:cs typeface="Arial" panose="020B0604020202020204" pitchFamily="34" charset="0"/>
              </a:rPr>
              <a:t>Option 2</a:t>
            </a:r>
            <a:r>
              <a:rPr lang="en-US" altLang="en-US" sz="1200">
                <a:latin typeface="Arial" panose="020B0604020202020204" pitchFamily="34" charset="0"/>
                <a:cs typeface="Arial" panose="020B0604020202020204" pitchFamily="34" charset="0"/>
              </a:rPr>
              <a:t> – Given TFFR’s pension administration system is 13-years old and our desire to adopt recent IT system advances, efficiencies and cybersecurity protection levels, we respectfully made a </a:t>
            </a:r>
            <a:r>
              <a:rPr lang="en-US" altLang="en-US" sz="1200" u="sng">
                <a:latin typeface="Arial" panose="020B0604020202020204" pitchFamily="34" charset="0"/>
                <a:cs typeface="Arial" panose="020B0604020202020204" pitchFamily="34" charset="0"/>
              </a:rPr>
              <a:t>1-time request</a:t>
            </a:r>
            <a:r>
              <a:rPr lang="en-US" altLang="en-US" sz="1200">
                <a:latin typeface="Arial" panose="020B0604020202020204" pitchFamily="34" charset="0"/>
                <a:cs typeface="Arial" panose="020B0604020202020204" pitchFamily="34" charset="0"/>
              </a:rPr>
              <a:t> for </a:t>
            </a:r>
            <a:r>
              <a:rPr lang="en-US" altLang="en-US" sz="1200" b="1">
                <a:latin typeface="Arial" panose="020B0604020202020204" pitchFamily="34" charset="0"/>
                <a:cs typeface="Arial" panose="020B0604020202020204" pitchFamily="34" charset="0"/>
              </a:rPr>
              <a:t>$9.1 million</a:t>
            </a:r>
            <a:r>
              <a:rPr lang="en-US" altLang="en-US" sz="1200">
                <a:latin typeface="Arial" panose="020B0604020202020204" pitchFamily="34" charset="0"/>
                <a:cs typeface="Arial" panose="020B0604020202020204" pitchFamily="34" charset="0"/>
              </a:rPr>
              <a:t>.</a:t>
            </a:r>
          </a:p>
          <a:p>
            <a:pPr eaLnBrk="1" hangingPunct="1">
              <a:spcBef>
                <a:spcPct val="0"/>
              </a:spcBef>
              <a:buClrTx/>
              <a:buSzTx/>
              <a:buFontTx/>
              <a:buNone/>
            </a:pPr>
            <a:endParaRPr lang="en-US" altLang="en-US" sz="700">
              <a:latin typeface="Arial" panose="020B0604020202020204" pitchFamily="34" charset="0"/>
              <a:cs typeface="Arial" panose="020B0604020202020204" pitchFamily="34" charset="0"/>
            </a:endParaRPr>
          </a:p>
          <a:p>
            <a:pPr eaLnBrk="1" hangingPunct="1">
              <a:spcBef>
                <a:spcPct val="0"/>
              </a:spcBef>
              <a:buClrTx/>
              <a:buSzTx/>
              <a:buFontTx/>
              <a:buNone/>
            </a:pPr>
            <a:r>
              <a:rPr lang="en-US" altLang="en-US" sz="1200">
                <a:latin typeface="Arial" panose="020B0604020202020204" pitchFamily="34" charset="0"/>
                <a:cs typeface="Arial" panose="020B0604020202020204" pitchFamily="34" charset="0"/>
              </a:rPr>
              <a:t>Column E:  </a:t>
            </a:r>
            <a:r>
              <a:rPr lang="en-US" altLang="en-US" sz="1200" b="1">
                <a:latin typeface="Arial" panose="020B0604020202020204" pitchFamily="34" charset="0"/>
                <a:cs typeface="Arial" panose="020B0604020202020204" pitchFamily="34" charset="0"/>
              </a:rPr>
              <a:t>Option 3</a:t>
            </a:r>
            <a:r>
              <a:rPr lang="en-US" altLang="en-US" sz="1200">
                <a:latin typeface="Arial" panose="020B0604020202020204" pitchFamily="34" charset="0"/>
                <a:cs typeface="Arial" panose="020B0604020202020204" pitchFamily="34" charset="0"/>
              </a:rPr>
              <a:t> – RIO also requests </a:t>
            </a:r>
            <a:r>
              <a:rPr lang="en-US" altLang="en-US" sz="1200" b="1">
                <a:latin typeface="Arial" panose="020B0604020202020204" pitchFamily="34" charset="0"/>
                <a:cs typeface="Arial" panose="020B0604020202020204" pitchFamily="34" charset="0"/>
              </a:rPr>
              <a:t>$309,446 </a:t>
            </a:r>
            <a:r>
              <a:rPr lang="en-US" altLang="en-US" sz="1200">
                <a:latin typeface="Arial" panose="020B0604020202020204" pitchFamily="34" charset="0"/>
                <a:cs typeface="Arial" panose="020B0604020202020204" pitchFamily="34" charset="0"/>
              </a:rPr>
              <a:t>to enhance our investment risk management team, controls and processes by adding a new investment risk officer position to further improve our overall risk management environment.</a:t>
            </a:r>
          </a:p>
          <a:p>
            <a:pPr eaLnBrk="1" hangingPunct="1">
              <a:spcBef>
                <a:spcPct val="0"/>
              </a:spcBef>
              <a:buClrTx/>
              <a:buSzTx/>
              <a:buFontTx/>
              <a:buNone/>
            </a:pPr>
            <a:endParaRPr lang="en-US" altLang="en-US" sz="700">
              <a:latin typeface="Arial" panose="020B0604020202020204" pitchFamily="34" charset="0"/>
              <a:cs typeface="Arial" panose="020B0604020202020204" pitchFamily="34" charset="0"/>
            </a:endParaRPr>
          </a:p>
          <a:p>
            <a:pPr eaLnBrk="1" hangingPunct="1">
              <a:spcBef>
                <a:spcPct val="0"/>
              </a:spcBef>
              <a:buClrTx/>
              <a:buSzTx/>
              <a:buFontTx/>
              <a:buNone/>
            </a:pPr>
            <a:r>
              <a:rPr lang="en-US" altLang="en-US" sz="1200">
                <a:latin typeface="Arial" panose="020B0604020202020204" pitchFamily="34" charset="0"/>
                <a:cs typeface="Arial" panose="020B0604020202020204" pitchFamily="34" charset="0"/>
              </a:rPr>
              <a:t>Column F:  RIO’s </a:t>
            </a:r>
            <a:r>
              <a:rPr lang="en-US" altLang="en-US" sz="1200" b="1">
                <a:latin typeface="Arial" panose="020B0604020202020204" pitchFamily="34" charset="0"/>
                <a:cs typeface="Arial" panose="020B0604020202020204" pitchFamily="34" charset="0"/>
              </a:rPr>
              <a:t>Total Budget Request for 2019-21 </a:t>
            </a:r>
            <a:r>
              <a:rPr lang="en-US" altLang="en-US" sz="1200">
                <a:latin typeface="Arial" panose="020B0604020202020204" pitchFamily="34" charset="0"/>
                <a:cs typeface="Arial" panose="020B0604020202020204" pitchFamily="34" charset="0"/>
              </a:rPr>
              <a:t>including three (3) optional packages exceeds </a:t>
            </a:r>
            <a:r>
              <a:rPr lang="en-US" altLang="en-US" sz="1200" b="1">
                <a:latin typeface="Arial" panose="020B0604020202020204" pitchFamily="34" charset="0"/>
                <a:cs typeface="Arial" panose="020B0604020202020204" pitchFamily="34" charset="0"/>
              </a:rPr>
              <a:t>$14.8 million</a:t>
            </a:r>
            <a:r>
              <a:rPr lang="en-US" altLang="en-US" sz="12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345779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cs typeface="Calibri" panose="020F0502020204030204"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Calibri" panose="020F0502020204030204" pitchFamily="34" charset="0"/>
                <a:cs typeface="Calibri" panose="020F0502020204030204"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Calibri" panose="020F0502020204030204" pitchFamily="34" charset="0"/>
                <a:cs typeface="Calibri" panose="020F0502020204030204"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Calibri" panose="020F0502020204030204" pitchFamily="34" charset="0"/>
                <a:cs typeface="Calibri" panose="020F0502020204030204"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9pPr>
          </a:lstStyle>
          <a:p>
            <a:pPr>
              <a:spcBef>
                <a:spcPct val="0"/>
              </a:spcBef>
              <a:buClrTx/>
              <a:buSzTx/>
              <a:buFontTx/>
              <a:buNone/>
            </a:pPr>
            <a:fld id="{D8872DA9-3C14-4AD8-A525-59DB094F92B2}" type="slidenum">
              <a:rPr lang="en-US" altLang="en-US" sz="1200" smtClean="0">
                <a:solidFill>
                  <a:schemeClr val="tx2"/>
                </a:solidFill>
                <a:cs typeface="Arial" panose="020B0604020202020204" pitchFamily="34" charset="0"/>
              </a:rPr>
              <a:pPr>
                <a:spcBef>
                  <a:spcPct val="0"/>
                </a:spcBef>
                <a:buClrTx/>
                <a:buSzTx/>
                <a:buFontTx/>
                <a:buNone/>
              </a:pPr>
              <a:t>41</a:t>
            </a:fld>
            <a:endParaRPr lang="en-US" altLang="en-US" sz="1200" smtClean="0">
              <a:solidFill>
                <a:schemeClr val="tx2"/>
              </a:solidFill>
              <a:cs typeface="Arial" panose="020B0604020202020204" pitchFamily="34" charset="0"/>
            </a:endParaRPr>
          </a:p>
        </p:txBody>
      </p:sp>
      <p:pic>
        <p:nvPicPr>
          <p:cNvPr id="1638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83820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962400"/>
            <a:ext cx="83820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Title 2"/>
          <p:cNvSpPr>
            <a:spLocks noGrp="1"/>
          </p:cNvSpPr>
          <p:nvPr>
            <p:ph type="title"/>
          </p:nvPr>
        </p:nvSpPr>
        <p:spPr>
          <a:xfrm>
            <a:off x="457200" y="381000"/>
            <a:ext cx="8229600" cy="762000"/>
          </a:xfrm>
        </p:spPr>
        <p:txBody>
          <a:bodyPr>
            <a:normAutofit fontScale="90000"/>
          </a:bodyPr>
          <a:lstStyle/>
          <a:p>
            <a:pPr algn="ctr"/>
            <a:r>
              <a:rPr lang="en-US" altLang="en-US" b="1" smtClean="0">
                <a:solidFill>
                  <a:schemeClr val="tx1"/>
                </a:solidFill>
              </a:rPr>
              <a:t>RIO Budget Submission – July 20, 2018</a:t>
            </a:r>
            <a:br>
              <a:rPr lang="en-US" altLang="en-US" b="1" smtClean="0">
                <a:solidFill>
                  <a:schemeClr val="tx1"/>
                </a:solidFill>
              </a:rPr>
            </a:br>
            <a:r>
              <a:rPr lang="en-US" altLang="en-US" sz="2400" b="1" smtClean="0">
                <a:solidFill>
                  <a:schemeClr val="tx1"/>
                </a:solidFill>
              </a:rPr>
              <a:t> TFFR and SIB Component Overview</a:t>
            </a:r>
          </a:p>
        </p:txBody>
      </p:sp>
      <p:sp>
        <p:nvSpPr>
          <p:cNvPr id="16390" name="TextBox 8"/>
          <p:cNvSpPr txBox="1">
            <a:spLocks noChangeArrowheads="1"/>
          </p:cNvSpPr>
          <p:nvPr/>
        </p:nvSpPr>
        <p:spPr bwMode="auto">
          <a:xfrm>
            <a:off x="685800" y="6443663"/>
            <a:ext cx="80343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cs typeface="Calibri" panose="020F0502020204030204"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Calibri" panose="020F0502020204030204" pitchFamily="34" charset="0"/>
                <a:cs typeface="Calibri" panose="020F0502020204030204"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Calibri" panose="020F0502020204030204" pitchFamily="34" charset="0"/>
                <a:cs typeface="Calibri" panose="020F0502020204030204"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Calibri" panose="020F0502020204030204" pitchFamily="34" charset="0"/>
                <a:cs typeface="Calibri" panose="020F0502020204030204"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ClrTx/>
              <a:buSzTx/>
              <a:buFontTx/>
              <a:buNone/>
            </a:pPr>
            <a:r>
              <a:rPr lang="en-US" altLang="en-US" sz="900" i="1">
                <a:latin typeface="Arial" panose="020B0604020202020204" pitchFamily="34" charset="0"/>
                <a:cs typeface="Arial" panose="020B0604020202020204" pitchFamily="34" charset="0"/>
              </a:rPr>
              <a:t>Optional Package # 2 is a one-time request.      Optional Package # 3 does not materially impact internal investment management costs (e.g. 0.001%).</a:t>
            </a:r>
          </a:p>
        </p:txBody>
      </p:sp>
    </p:spTree>
    <p:extLst>
      <p:ext uri="{BB962C8B-B14F-4D97-AF65-F5344CB8AC3E}">
        <p14:creationId xmlns:p14="http://schemas.microsoft.com/office/powerpoint/2010/main" val="615954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382000" cy="685800"/>
          </a:xfrm>
        </p:spPr>
        <p:txBody>
          <a:bodyPr>
            <a:normAutofit/>
          </a:bodyPr>
          <a:lstStyle/>
          <a:p>
            <a:pPr algn="ctr"/>
            <a:r>
              <a:rPr lang="en-US" sz="2800" b="1" dirty="0" smtClean="0">
                <a:solidFill>
                  <a:schemeClr val="tx1"/>
                </a:solidFill>
              </a:rPr>
              <a:t>Executive Summary for periods ended June 30, 2018</a:t>
            </a:r>
            <a:endParaRPr lang="en-US" sz="3600" b="1" dirty="0">
              <a:solidFill>
                <a:schemeClr val="tx1"/>
              </a:solidFill>
            </a:endParaRPr>
          </a:p>
        </p:txBody>
      </p:sp>
      <p:sp>
        <p:nvSpPr>
          <p:cNvPr id="5" name="Slide Number Placeholder 4"/>
          <p:cNvSpPr>
            <a:spLocks noGrp="1"/>
          </p:cNvSpPr>
          <p:nvPr>
            <p:ph type="sldNum" sz="quarter" idx="12"/>
          </p:nvPr>
        </p:nvSpPr>
        <p:spPr/>
        <p:txBody>
          <a:bodyPr/>
          <a:lstStyle/>
          <a:p>
            <a:fld id="{5A551FCE-BE3C-4300-B34D-C12151B69C4D}" type="slidenum">
              <a:rPr lang="en-US" smtClean="0"/>
              <a:pPr/>
              <a:t>5</a:t>
            </a:fld>
            <a:endParaRPr lang="en-US" dirty="0"/>
          </a:p>
        </p:txBody>
      </p:sp>
      <p:sp>
        <p:nvSpPr>
          <p:cNvPr id="7" name="Content Placeholder 2"/>
          <p:cNvSpPr>
            <a:spLocks noGrp="1"/>
          </p:cNvSpPr>
          <p:nvPr>
            <p:ph sz="quarter" idx="1"/>
          </p:nvPr>
        </p:nvSpPr>
        <p:spPr>
          <a:xfrm>
            <a:off x="304800" y="1162409"/>
            <a:ext cx="8610600" cy="5334000"/>
          </a:xfrm>
        </p:spPr>
        <p:txBody>
          <a:bodyPr>
            <a:normAutofit fontScale="92500" lnSpcReduction="20000"/>
          </a:bodyPr>
          <a:lstStyle/>
          <a:p>
            <a:pPr>
              <a:buNone/>
            </a:pPr>
            <a:r>
              <a:rPr lang="en-US" sz="1600" b="1" dirty="0" smtClean="0">
                <a:solidFill>
                  <a:srgbClr val="0033CC"/>
                </a:solidFill>
              </a:rPr>
              <a:t>Investment Performance Update </a:t>
            </a:r>
            <a:r>
              <a:rPr lang="en-US" sz="1600" dirty="0" smtClean="0">
                <a:solidFill>
                  <a:srgbClr val="0033CC"/>
                </a:solidFill>
              </a:rPr>
              <a:t>– </a:t>
            </a:r>
          </a:p>
          <a:p>
            <a:pPr>
              <a:buFont typeface="Wingdings" panose="05000000000000000000" pitchFamily="2" charset="2"/>
              <a:buChar char="§"/>
            </a:pPr>
            <a:r>
              <a:rPr lang="en-US" sz="1600" b="1" dirty="0" smtClean="0">
                <a:solidFill>
                  <a:srgbClr val="0033CC"/>
                </a:solidFill>
              </a:rPr>
              <a:t>TFFR earned </a:t>
            </a:r>
            <a:r>
              <a:rPr lang="en-US" sz="1600" b="1" dirty="0">
                <a:solidFill>
                  <a:srgbClr val="0033CC"/>
                </a:solidFill>
              </a:rPr>
              <a:t>a net </a:t>
            </a:r>
            <a:r>
              <a:rPr lang="en-US" sz="1600" b="1" dirty="0" smtClean="0">
                <a:solidFill>
                  <a:srgbClr val="0033CC"/>
                </a:solidFill>
              </a:rPr>
              <a:t>investment return </a:t>
            </a:r>
            <a:r>
              <a:rPr lang="en-US" sz="1600" b="1" dirty="0">
                <a:solidFill>
                  <a:srgbClr val="0033CC"/>
                </a:solidFill>
              </a:rPr>
              <a:t>of </a:t>
            </a:r>
            <a:r>
              <a:rPr lang="en-US" sz="1600" b="1" dirty="0" smtClean="0">
                <a:solidFill>
                  <a:srgbClr val="0033CC"/>
                </a:solidFill>
              </a:rPr>
              <a:t>9.1% in fiscal 2018 versus </a:t>
            </a:r>
            <a:r>
              <a:rPr lang="en-US" sz="1600" b="1" dirty="0">
                <a:solidFill>
                  <a:srgbClr val="0033CC"/>
                </a:solidFill>
              </a:rPr>
              <a:t>a policy benchmark </a:t>
            </a:r>
            <a:r>
              <a:rPr lang="en-US" sz="1600" b="1" dirty="0" smtClean="0">
                <a:solidFill>
                  <a:srgbClr val="0033CC"/>
                </a:solidFill>
              </a:rPr>
              <a:t>of less than 8%.  </a:t>
            </a:r>
            <a:r>
              <a:rPr lang="en-US" sz="1600" dirty="0" smtClean="0"/>
              <a:t>The financial markets remained resilient last year noting that TFFR U.S. Equity portfolio earned 16.4% in fiscal 2018 (versus 15.3% for the benchmark) and TFFR International Equity strategies were up 10.1% last year (versus a 7.3% benchmark). Private Equity returns continued to underperform, but more recent investments have showed marked improvement versus pre-2013 investments. TFFR fixed income returns also exceeded expectations with Investment Grade posting a 1.60% gain (versus </a:t>
            </a:r>
            <a:r>
              <a:rPr lang="en-US" sz="1600" dirty="0" smtClean="0">
                <a:solidFill>
                  <a:srgbClr val="C00000"/>
                </a:solidFill>
              </a:rPr>
              <a:t>-0.40% </a:t>
            </a:r>
            <a:r>
              <a:rPr lang="en-US" sz="1600" dirty="0" smtClean="0"/>
              <a:t>for the bench-mark) while High Yield earned 5.2% in fiscal 2018 (versus a 2.6% benchmark). Real </a:t>
            </a:r>
            <a:r>
              <a:rPr lang="en-US" sz="1600" dirty="0"/>
              <a:t>Assets </a:t>
            </a:r>
            <a:r>
              <a:rPr lang="en-US" sz="1600" dirty="0" smtClean="0"/>
              <a:t>results were mixed with Real Estate and Infrastructure earning 7.7 and 7.4% last year, respectively, (both slightly above benchmarks), while </a:t>
            </a:r>
            <a:r>
              <a:rPr lang="en-US" sz="1600" dirty="0" smtClean="0">
                <a:solidFill>
                  <a:srgbClr val="C00000"/>
                </a:solidFill>
              </a:rPr>
              <a:t>Timber declined 2.5% </a:t>
            </a:r>
            <a:r>
              <a:rPr lang="en-US" sz="1600" dirty="0" smtClean="0"/>
              <a:t>(versus a +3.6% benchmark).  </a:t>
            </a:r>
            <a:endParaRPr lang="en-US" sz="1600" b="1" dirty="0"/>
          </a:p>
          <a:p>
            <a:pPr>
              <a:buFont typeface="Wingdings" panose="05000000000000000000" pitchFamily="2" charset="2"/>
              <a:buChar char="§"/>
            </a:pPr>
            <a:r>
              <a:rPr lang="en-US" sz="1600" b="1" dirty="0" smtClean="0">
                <a:solidFill>
                  <a:srgbClr val="0033CC"/>
                </a:solidFill>
              </a:rPr>
              <a:t>Asset </a:t>
            </a:r>
            <a:r>
              <a:rPr lang="en-US" sz="1600" b="1" dirty="0">
                <a:solidFill>
                  <a:srgbClr val="0033CC"/>
                </a:solidFill>
              </a:rPr>
              <a:t>allocation is the primary driver of </a:t>
            </a:r>
            <a:r>
              <a:rPr lang="en-US" sz="1600" b="1" dirty="0" smtClean="0">
                <a:solidFill>
                  <a:srgbClr val="0033CC"/>
                </a:solidFill>
              </a:rPr>
              <a:t>returns noting that TFFR </a:t>
            </a:r>
            <a:r>
              <a:rPr lang="en-US" sz="1600" b="1" dirty="0">
                <a:solidFill>
                  <a:srgbClr val="0033CC"/>
                </a:solidFill>
              </a:rPr>
              <a:t>target </a:t>
            </a:r>
            <a:r>
              <a:rPr lang="en-US" sz="1600" b="1" dirty="0" smtClean="0">
                <a:solidFill>
                  <a:srgbClr val="0033CC"/>
                </a:solidFill>
              </a:rPr>
              <a:t>allocation is 58</a:t>
            </a:r>
            <a:r>
              <a:rPr lang="en-US" sz="1600" b="1" dirty="0">
                <a:solidFill>
                  <a:srgbClr val="0033CC"/>
                </a:solidFill>
              </a:rPr>
              <a:t>% Equity, 23% Fixed </a:t>
            </a:r>
            <a:r>
              <a:rPr lang="en-US" sz="1600" b="1" dirty="0" smtClean="0">
                <a:solidFill>
                  <a:srgbClr val="0033CC"/>
                </a:solidFill>
              </a:rPr>
              <a:t>Income, 18% </a:t>
            </a:r>
            <a:r>
              <a:rPr lang="en-US" sz="1600" b="1" dirty="0">
                <a:solidFill>
                  <a:srgbClr val="0033CC"/>
                </a:solidFill>
              </a:rPr>
              <a:t>Real </a:t>
            </a:r>
            <a:r>
              <a:rPr lang="en-US" sz="1600" b="1" dirty="0" smtClean="0">
                <a:solidFill>
                  <a:srgbClr val="0033CC"/>
                </a:solidFill>
              </a:rPr>
              <a:t>Assets and 1% Cash. TFFR earned a net return of 8.3% for the 5-years ended June 30, 2018, which exceeded the performance benchmark of 7.5% (and long-term actuarial assumption of 7.75%). </a:t>
            </a:r>
            <a:r>
              <a:rPr lang="en-US" sz="1600" dirty="0" smtClean="0"/>
              <a:t>During the last 5-years, TFFR earned nearly </a:t>
            </a:r>
            <a:r>
              <a:rPr lang="en-US" sz="1600" b="1" dirty="0" smtClean="0"/>
              <a:t>$850 million </a:t>
            </a:r>
            <a:r>
              <a:rPr lang="en-US" sz="1600" dirty="0" smtClean="0"/>
              <a:t>of net investment income including </a:t>
            </a:r>
            <a:r>
              <a:rPr lang="en-US" sz="1600" b="1" dirty="0" smtClean="0"/>
              <a:t>$795 million</a:t>
            </a:r>
            <a:r>
              <a:rPr lang="en-US" sz="1600" dirty="0" smtClean="0"/>
              <a:t> (or 94%) from asset allocation decisions and </a:t>
            </a:r>
            <a:r>
              <a:rPr lang="en-US" sz="1600" b="1" dirty="0" smtClean="0"/>
              <a:t>$55 million</a:t>
            </a:r>
            <a:r>
              <a:rPr lang="en-US" sz="800" b="1" dirty="0" smtClean="0"/>
              <a:t>1</a:t>
            </a:r>
            <a:r>
              <a:rPr lang="en-US" sz="1600" b="1" dirty="0" smtClean="0"/>
              <a:t> </a:t>
            </a:r>
            <a:r>
              <a:rPr lang="en-US" sz="1600" dirty="0" smtClean="0"/>
              <a:t>(or 6%) from the prudent use of active management.</a:t>
            </a:r>
          </a:p>
          <a:p>
            <a:pPr>
              <a:buFont typeface="Wingdings" panose="05000000000000000000" pitchFamily="2" charset="2"/>
              <a:buChar char="§"/>
            </a:pPr>
            <a:r>
              <a:rPr lang="en-US" sz="1600" dirty="0" smtClean="0"/>
              <a:t>TFFR investment returns were ranked in the </a:t>
            </a:r>
            <a:r>
              <a:rPr lang="en-US" sz="1600" b="1" dirty="0" smtClean="0"/>
              <a:t>26</a:t>
            </a:r>
            <a:r>
              <a:rPr lang="en-US" sz="1600" b="1" baseline="30000" dirty="0" smtClean="0"/>
              <a:t>th</a:t>
            </a:r>
            <a:r>
              <a:rPr lang="en-US" sz="1600" dirty="0" smtClean="0"/>
              <a:t> percentile for the 5-years ended June 30, 2018 (and 2017), based on Callan’s Public Fund Sponsor Database (on an unadjusted risk basis).  </a:t>
            </a:r>
          </a:p>
          <a:p>
            <a:pPr marL="0" indent="0">
              <a:buNone/>
            </a:pPr>
            <a:endParaRPr lang="en-US" sz="900" dirty="0" smtClean="0"/>
          </a:p>
          <a:p>
            <a:pPr>
              <a:buNone/>
            </a:pPr>
            <a:r>
              <a:rPr lang="en-US" sz="1600" b="1" dirty="0" smtClean="0">
                <a:solidFill>
                  <a:srgbClr val="0033CC"/>
                </a:solidFill>
              </a:rPr>
              <a:t>Changes in Asset Class Portfolio Structures and Tactical Approaches </a:t>
            </a:r>
            <a:r>
              <a:rPr lang="en-US" sz="1600" dirty="0" smtClean="0">
                <a:solidFill>
                  <a:srgbClr val="0033CC"/>
                </a:solidFill>
              </a:rPr>
              <a:t>– </a:t>
            </a:r>
          </a:p>
          <a:p>
            <a:pPr>
              <a:buFont typeface="Wingdings" panose="05000000000000000000" pitchFamily="2" charset="2"/>
              <a:buChar char="§"/>
            </a:pPr>
            <a:r>
              <a:rPr lang="en-US" sz="1600" dirty="0" smtClean="0"/>
              <a:t>During the last year, the </a:t>
            </a:r>
            <a:r>
              <a:rPr lang="en-US" sz="1600" dirty="0"/>
              <a:t>SIB </a:t>
            </a:r>
            <a:r>
              <a:rPr lang="en-US" sz="1600" dirty="0" smtClean="0"/>
              <a:t>approved </a:t>
            </a:r>
            <a:r>
              <a:rPr lang="en-US" sz="1600" dirty="0"/>
              <a:t>structural </a:t>
            </a:r>
            <a:r>
              <a:rPr lang="en-US" sz="1600" dirty="0" smtClean="0"/>
              <a:t>changes </a:t>
            </a:r>
            <a:r>
              <a:rPr lang="en-US" sz="1600" dirty="0"/>
              <a:t>to eliminate </a:t>
            </a:r>
            <a:r>
              <a:rPr lang="en-US" sz="1600" dirty="0" smtClean="0"/>
              <a:t>agency MBS </a:t>
            </a:r>
            <a:r>
              <a:rPr lang="en-US" sz="1600" dirty="0"/>
              <a:t>and </a:t>
            </a:r>
            <a:r>
              <a:rPr lang="en-US" sz="1600" dirty="0" smtClean="0"/>
              <a:t>international </a:t>
            </a:r>
            <a:r>
              <a:rPr lang="en-US" sz="1600" dirty="0"/>
              <a:t>debt strategies.  </a:t>
            </a:r>
            <a:r>
              <a:rPr lang="en-US" sz="1600" dirty="0" smtClean="0"/>
              <a:t>These </a:t>
            </a:r>
            <a:r>
              <a:rPr lang="en-US" sz="1600" dirty="0"/>
              <a:t>changes </a:t>
            </a:r>
            <a:r>
              <a:rPr lang="en-US" sz="1600" dirty="0" smtClean="0"/>
              <a:t>are expected to improve risk </a:t>
            </a:r>
            <a:r>
              <a:rPr lang="en-US" sz="1600" dirty="0"/>
              <a:t>adjusted returns </a:t>
            </a:r>
            <a:r>
              <a:rPr lang="en-US" sz="1600" dirty="0" smtClean="0"/>
              <a:t>within the Pension Trust largely due to </a:t>
            </a:r>
            <a:r>
              <a:rPr lang="en-US" sz="1600" dirty="0"/>
              <a:t>the elimination of international </a:t>
            </a:r>
            <a:r>
              <a:rPr lang="en-US" sz="1600" dirty="0" smtClean="0"/>
              <a:t>fixed income </a:t>
            </a:r>
            <a:r>
              <a:rPr lang="en-US" sz="1600" dirty="0"/>
              <a:t>with low expected returns and high expected </a:t>
            </a:r>
            <a:r>
              <a:rPr lang="en-US" sz="1600" dirty="0" smtClean="0"/>
              <a:t>volatility. </a:t>
            </a:r>
            <a:r>
              <a:rPr lang="en-US" sz="1600" b="1" dirty="0" smtClean="0">
                <a:solidFill>
                  <a:srgbClr val="0033CC"/>
                </a:solidFill>
              </a:rPr>
              <a:t>In order to implement these changes, TFFR’s asset allocation within Fixed Income was revised to reduce Investment Grade to 16% (from 19%) while increasing Non-Investment Grade to 7% (from 4%).  The total allocation to Fixed Income will remain constant at 23%.  </a:t>
            </a:r>
            <a:endParaRPr lang="en-US" sz="1600" dirty="0" smtClean="0">
              <a:solidFill>
                <a:srgbClr val="0033CC"/>
              </a:solidFill>
            </a:endParaRPr>
          </a:p>
        </p:txBody>
      </p:sp>
      <p:sp>
        <p:nvSpPr>
          <p:cNvPr id="3" name="TextBox 2"/>
          <p:cNvSpPr txBox="1"/>
          <p:nvPr/>
        </p:nvSpPr>
        <p:spPr>
          <a:xfrm>
            <a:off x="914400" y="6458309"/>
            <a:ext cx="7772400" cy="215444"/>
          </a:xfrm>
          <a:prstGeom prst="rect">
            <a:avLst/>
          </a:prstGeom>
          <a:noFill/>
        </p:spPr>
        <p:txBody>
          <a:bodyPr wrap="square" rtlCol="0">
            <a:spAutoFit/>
          </a:bodyPr>
          <a:lstStyle/>
          <a:p>
            <a:pPr algn="ctr"/>
            <a:r>
              <a:rPr lang="en-US" sz="800" b="1" dirty="0" smtClean="0"/>
              <a:t>Footnote 1:  Assuming TFFR assets averaged $2.2 billion for the 5-years ended June 30, 2018  ($2.2 billion x 0.50% = $11 million x 5 years = $55 million).</a:t>
            </a:r>
            <a:endParaRPr lang="en-US" sz="800" b="1" dirty="0"/>
          </a:p>
        </p:txBody>
      </p:sp>
    </p:spTree>
    <p:extLst>
      <p:ext uri="{BB962C8B-B14F-4D97-AF65-F5344CB8AC3E}">
        <p14:creationId xmlns:p14="http://schemas.microsoft.com/office/powerpoint/2010/main" val="2295060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551FCE-BE3C-4300-B34D-C12151B69C4D}" type="slidenum">
              <a:rPr lang="en-US" smtClean="0"/>
              <a:pPr/>
              <a:t>6</a:t>
            </a:fld>
            <a:endParaRPr lang="en-US" dirty="0"/>
          </a:p>
        </p:txBody>
      </p:sp>
      <p:pic>
        <p:nvPicPr>
          <p:cNvPr id="5" name="Picture 4"/>
          <p:cNvPicPr>
            <a:picLocks noChangeAspect="1"/>
          </p:cNvPicPr>
          <p:nvPr/>
        </p:nvPicPr>
        <p:blipFill>
          <a:blip r:embed="rId2"/>
          <a:stretch>
            <a:fillRect/>
          </a:stretch>
        </p:blipFill>
        <p:spPr>
          <a:xfrm>
            <a:off x="381000" y="609599"/>
            <a:ext cx="8305800" cy="5765773"/>
          </a:xfrm>
          <a:prstGeom prst="rect">
            <a:avLst/>
          </a:prstGeom>
        </p:spPr>
      </p:pic>
    </p:spTree>
    <p:extLst>
      <p:ext uri="{BB962C8B-B14F-4D97-AF65-F5344CB8AC3E}">
        <p14:creationId xmlns:p14="http://schemas.microsoft.com/office/powerpoint/2010/main" val="1753551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551FCE-BE3C-4300-B34D-C12151B69C4D}" type="slidenum">
              <a:rPr lang="en-US" smtClean="0"/>
              <a:pPr/>
              <a:t>7</a:t>
            </a:fld>
            <a:endParaRPr lang="en-US" dirty="0"/>
          </a:p>
        </p:txBody>
      </p:sp>
      <p:pic>
        <p:nvPicPr>
          <p:cNvPr id="5" name="Picture 4"/>
          <p:cNvPicPr>
            <a:picLocks noChangeAspect="1"/>
          </p:cNvPicPr>
          <p:nvPr/>
        </p:nvPicPr>
        <p:blipFill>
          <a:blip r:embed="rId2"/>
          <a:stretch>
            <a:fillRect/>
          </a:stretch>
        </p:blipFill>
        <p:spPr>
          <a:xfrm>
            <a:off x="457200" y="547399"/>
            <a:ext cx="8305800" cy="5847855"/>
          </a:xfrm>
          <a:prstGeom prst="rect">
            <a:avLst/>
          </a:prstGeom>
        </p:spPr>
      </p:pic>
    </p:spTree>
    <p:extLst>
      <p:ext uri="{BB962C8B-B14F-4D97-AF65-F5344CB8AC3E}">
        <p14:creationId xmlns:p14="http://schemas.microsoft.com/office/powerpoint/2010/main" val="3849737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 y="457200"/>
            <a:ext cx="8686800" cy="609600"/>
          </a:xfrm>
        </p:spPr>
        <p:txBody>
          <a:bodyPr>
            <a:normAutofit/>
          </a:bodyPr>
          <a:lstStyle/>
          <a:p>
            <a:pPr algn="ctr" eaLnBrk="1" hangingPunct="1"/>
            <a:r>
              <a:rPr lang="en-US" altLang="en-US" sz="2800" b="1" dirty="0" smtClean="0">
                <a:solidFill>
                  <a:srgbClr val="0033CC"/>
                </a:solidFill>
              </a:rPr>
              <a:t>Comparison of Major Asset Class Returns vs. Benchmark</a:t>
            </a:r>
            <a:endParaRPr lang="en-US" altLang="en-US" sz="2800" dirty="0" smtClean="0">
              <a:solidFill>
                <a:srgbClr val="0033CC"/>
              </a:solidFill>
            </a:endParaRPr>
          </a:p>
        </p:txBody>
      </p:sp>
      <p:sp>
        <p:nvSpPr>
          <p:cNvPr id="1331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Calibri" pitchFamily="34" charset="0"/>
                <a:ea typeface="Calibri" pitchFamily="34" charset="0"/>
                <a:cs typeface="Calibri"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Calibri" pitchFamily="34" charset="0"/>
                <a:ea typeface="Calibri" pitchFamily="34" charset="0"/>
                <a:cs typeface="Calibri"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Calibri" pitchFamily="34" charset="0"/>
                <a:ea typeface="Calibri" pitchFamily="34" charset="0"/>
                <a:cs typeface="Calibri"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Calibri" pitchFamily="34" charset="0"/>
                <a:ea typeface="Calibri" pitchFamily="34" charset="0"/>
                <a:cs typeface="Calibri"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9pPr>
          </a:lstStyle>
          <a:p>
            <a:pPr eaLnBrk="1" fontAlgn="base" hangingPunct="1">
              <a:spcBef>
                <a:spcPct val="0"/>
              </a:spcBef>
              <a:spcAft>
                <a:spcPct val="0"/>
              </a:spcAft>
              <a:buClrTx/>
              <a:buSzTx/>
              <a:buFontTx/>
              <a:buNone/>
            </a:pPr>
            <a:fld id="{09BE50BD-297E-443A-AB60-0C6E789E4AFC}" type="slidenum">
              <a:rPr lang="en-US" altLang="en-US" sz="1200" smtClean="0">
                <a:solidFill>
                  <a:schemeClr val="tx2"/>
                </a:solidFill>
                <a:cs typeface="Arial" charset="0"/>
              </a:rPr>
              <a:pPr eaLnBrk="1" fontAlgn="base" hangingPunct="1">
                <a:spcBef>
                  <a:spcPct val="0"/>
                </a:spcBef>
                <a:spcAft>
                  <a:spcPct val="0"/>
                </a:spcAft>
                <a:buClrTx/>
                <a:buSzTx/>
                <a:buFontTx/>
                <a:buNone/>
              </a:pPr>
              <a:t>8</a:t>
            </a:fld>
            <a:endParaRPr lang="en-US" altLang="en-US" sz="1200" dirty="0" smtClean="0">
              <a:solidFill>
                <a:schemeClr val="tx2"/>
              </a:solidFill>
              <a:cs typeface="Arial" charset="0"/>
            </a:endParaRPr>
          </a:p>
        </p:txBody>
      </p:sp>
      <p:sp>
        <p:nvSpPr>
          <p:cNvPr id="2" name="TextBox 1"/>
          <p:cNvSpPr txBox="1"/>
          <p:nvPr/>
        </p:nvSpPr>
        <p:spPr>
          <a:xfrm>
            <a:off x="404751" y="1199375"/>
            <a:ext cx="3352800" cy="5201424"/>
          </a:xfrm>
          <a:prstGeom prst="rect">
            <a:avLst/>
          </a:prstGeom>
          <a:noFill/>
        </p:spPr>
        <p:txBody>
          <a:bodyPr wrap="square" rtlCol="0">
            <a:spAutoFit/>
          </a:bodyPr>
          <a:lstStyle/>
          <a:p>
            <a:r>
              <a:rPr lang="en-US" sz="1400" b="1" dirty="0" smtClean="0">
                <a:solidFill>
                  <a:srgbClr val="006600"/>
                </a:solidFill>
              </a:rPr>
              <a:t>Global Equities earned 12.38% for the 1-year ended June 30, 2018, which was 1.25% above the benchmark, while the 5-year return of 10.05 surpassed the benchmark of 9.38% by 0.67%.</a:t>
            </a:r>
          </a:p>
          <a:p>
            <a:endParaRPr lang="en-US" sz="800" b="1" dirty="0">
              <a:solidFill>
                <a:srgbClr val="0033CC"/>
              </a:solidFill>
            </a:endParaRPr>
          </a:p>
          <a:p>
            <a:r>
              <a:rPr lang="en-US" sz="1400" b="1" dirty="0" smtClean="0">
                <a:solidFill>
                  <a:srgbClr val="006600"/>
                </a:solidFill>
              </a:rPr>
              <a:t>Global Fixed Income earned 3.58% last year and 4.14% the last 5-years due to strong returns in U.S. Fixed Income including high yield &amp; private credit offset by weaker returns in International Debt and Long Term Treasuries due to rising rates.    </a:t>
            </a:r>
          </a:p>
          <a:p>
            <a:endParaRPr lang="en-US" sz="800" b="1" dirty="0">
              <a:solidFill>
                <a:srgbClr val="0033CC"/>
              </a:solidFill>
            </a:endParaRPr>
          </a:p>
          <a:p>
            <a:r>
              <a:rPr lang="en-US" sz="1400" b="1" dirty="0" smtClean="0">
                <a:solidFill>
                  <a:srgbClr val="006600"/>
                </a:solidFill>
              </a:rPr>
              <a:t>Global Real Assets earned 6.06% last year and 7.94% the last 5-years with Real Estate and Infrastructure surpassing benchmarks while </a:t>
            </a:r>
            <a:r>
              <a:rPr lang="en-US" sz="1400" b="1" dirty="0" smtClean="0">
                <a:solidFill>
                  <a:srgbClr val="C00000"/>
                </a:solidFill>
              </a:rPr>
              <a:t>Timber trailed its benchmark by over 6%.</a:t>
            </a:r>
          </a:p>
          <a:p>
            <a:endParaRPr lang="en-US" sz="800" b="1" dirty="0" smtClean="0">
              <a:solidFill>
                <a:srgbClr val="0033CC"/>
              </a:solidFill>
            </a:endParaRPr>
          </a:p>
          <a:p>
            <a:r>
              <a:rPr lang="en-US" sz="1400" b="1" u="heavy" dirty="0" smtClean="0">
                <a:solidFill>
                  <a:srgbClr val="006600"/>
                </a:solidFill>
              </a:rPr>
              <a:t>Every major asset class outperformed their respective benchmarks for the 1 and 5-years ended June 30, 2018</a:t>
            </a:r>
            <a:r>
              <a:rPr lang="en-US" sz="1400" b="1" dirty="0" smtClean="0">
                <a:solidFill>
                  <a:srgbClr val="006600"/>
                </a:solidFill>
              </a:rPr>
              <a:t>, with strong returns in all asset classes other than Private Equity and Timber.</a:t>
            </a:r>
            <a:endParaRPr lang="en-US" sz="1400" b="1" dirty="0">
              <a:solidFill>
                <a:srgbClr val="006600"/>
              </a:solidFill>
            </a:endParaRPr>
          </a:p>
        </p:txBody>
      </p:sp>
      <p:sp>
        <p:nvSpPr>
          <p:cNvPr id="3" name="Left Arrow 2"/>
          <p:cNvSpPr/>
          <p:nvPr/>
        </p:nvSpPr>
        <p:spPr>
          <a:xfrm>
            <a:off x="8333578" y="3146801"/>
            <a:ext cx="457200" cy="228600"/>
          </a:xfrm>
          <a:prstGeom prst="leftArrow">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8343547" y="6019799"/>
            <a:ext cx="457200" cy="381000"/>
          </a:xfrm>
          <a:prstGeom prst="leftArrow">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8343547" y="4141936"/>
            <a:ext cx="457200" cy="228600"/>
          </a:xfrm>
          <a:prstGeom prst="leftArrow">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8347853" y="2151666"/>
            <a:ext cx="457200" cy="228600"/>
          </a:xfrm>
          <a:prstGeom prst="leftArrow">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3963690" y="1215991"/>
            <a:ext cx="4369888" cy="5108609"/>
          </a:xfrm>
          <a:prstGeom prst="rect">
            <a:avLst/>
          </a:prstGeom>
        </p:spPr>
      </p:pic>
    </p:spTree>
    <p:extLst>
      <p:ext uri="{BB962C8B-B14F-4D97-AF65-F5344CB8AC3E}">
        <p14:creationId xmlns:p14="http://schemas.microsoft.com/office/powerpoint/2010/main" val="573495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bwMode="auto">
          <a:xfrm>
            <a:off x="609600" y="6400800"/>
            <a:ext cx="1981200" cy="32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Calibri" pitchFamily="34" charset="0"/>
                <a:ea typeface="Calibri" pitchFamily="34" charset="0"/>
                <a:cs typeface="Calibri"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Calibri" pitchFamily="34" charset="0"/>
                <a:ea typeface="Calibri" pitchFamily="34" charset="0"/>
                <a:cs typeface="Calibri"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Calibri" pitchFamily="34" charset="0"/>
                <a:ea typeface="Calibri" pitchFamily="34" charset="0"/>
                <a:cs typeface="Calibri"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Calibri" pitchFamily="34" charset="0"/>
                <a:ea typeface="Calibri" pitchFamily="34" charset="0"/>
                <a:cs typeface="Calibri"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ea typeface="Calibri" pitchFamily="34" charset="0"/>
                <a:cs typeface="Calibri" pitchFamily="34" charset="0"/>
              </a:defRPr>
            </a:lvl9pPr>
          </a:lstStyle>
          <a:p>
            <a:pPr eaLnBrk="1" fontAlgn="base" hangingPunct="1">
              <a:spcBef>
                <a:spcPct val="0"/>
              </a:spcBef>
              <a:spcAft>
                <a:spcPct val="0"/>
              </a:spcAft>
              <a:buClrTx/>
              <a:buSzTx/>
              <a:buFontTx/>
              <a:buNone/>
            </a:pPr>
            <a:fld id="{F76352CD-4CE4-4DC5-ABCC-85D7A6584F89}" type="slidenum">
              <a:rPr lang="en-US" altLang="en-US" sz="1200" smtClean="0">
                <a:solidFill>
                  <a:schemeClr val="tx2"/>
                </a:solidFill>
                <a:cs typeface="Arial" charset="0"/>
              </a:rPr>
              <a:pPr eaLnBrk="1" fontAlgn="base" hangingPunct="1">
                <a:spcBef>
                  <a:spcPct val="0"/>
                </a:spcBef>
                <a:spcAft>
                  <a:spcPct val="0"/>
                </a:spcAft>
                <a:buClrTx/>
                <a:buSzTx/>
                <a:buFontTx/>
                <a:buNone/>
              </a:pPr>
              <a:t>9</a:t>
            </a:fld>
            <a:endParaRPr lang="en-US" altLang="en-US" sz="1200" smtClean="0">
              <a:solidFill>
                <a:schemeClr val="tx2"/>
              </a:solidFill>
              <a:cs typeface="Arial" charset="0"/>
            </a:endParaRPr>
          </a:p>
        </p:txBody>
      </p:sp>
      <p:sp>
        <p:nvSpPr>
          <p:cNvPr id="20483" name="Title 1"/>
          <p:cNvSpPr>
            <a:spLocks noGrp="1"/>
          </p:cNvSpPr>
          <p:nvPr>
            <p:ph type="title"/>
          </p:nvPr>
        </p:nvSpPr>
        <p:spPr>
          <a:xfrm>
            <a:off x="381000" y="228600"/>
            <a:ext cx="8305800" cy="762000"/>
          </a:xfrm>
        </p:spPr>
        <p:txBody>
          <a:bodyPr/>
          <a:lstStyle/>
          <a:p>
            <a:pPr algn="ctr" eaLnBrk="1" hangingPunct="1"/>
            <a:r>
              <a:rPr lang="en-US" altLang="en-US" sz="2000" b="1" dirty="0" smtClean="0">
                <a:solidFill>
                  <a:srgbClr val="003300"/>
                </a:solidFill>
              </a:rPr>
              <a:t>TFFR’s “gross” returns were ranked in the 26</a:t>
            </a:r>
            <a:r>
              <a:rPr lang="en-US" altLang="en-US" sz="2000" b="1" baseline="30000" dirty="0" smtClean="0">
                <a:solidFill>
                  <a:srgbClr val="003300"/>
                </a:solidFill>
              </a:rPr>
              <a:t>th</a:t>
            </a:r>
            <a:r>
              <a:rPr lang="en-US" altLang="en-US" sz="2000" b="1" dirty="0" smtClean="0">
                <a:solidFill>
                  <a:srgbClr val="003300"/>
                </a:solidFill>
              </a:rPr>
              <a:t> percentile for the 5-years </a:t>
            </a:r>
            <a:br>
              <a:rPr lang="en-US" altLang="en-US" sz="2000" b="1" dirty="0" smtClean="0">
                <a:solidFill>
                  <a:srgbClr val="003300"/>
                </a:solidFill>
              </a:rPr>
            </a:br>
            <a:r>
              <a:rPr lang="en-US" altLang="en-US" sz="2000" b="1" dirty="0" smtClean="0">
                <a:solidFill>
                  <a:srgbClr val="003300"/>
                </a:solidFill>
              </a:rPr>
              <a:t>ended June 30, 2018, based on Callan’s “Public Fund Sponsor Database”.</a:t>
            </a:r>
          </a:p>
        </p:txBody>
      </p:sp>
      <p:pic>
        <p:nvPicPr>
          <p:cNvPr id="3" name="Picture 2"/>
          <p:cNvPicPr>
            <a:picLocks noChangeAspect="1"/>
          </p:cNvPicPr>
          <p:nvPr/>
        </p:nvPicPr>
        <p:blipFill>
          <a:blip r:embed="rId3"/>
          <a:stretch>
            <a:fillRect/>
          </a:stretch>
        </p:blipFill>
        <p:spPr>
          <a:xfrm>
            <a:off x="494910" y="1237155"/>
            <a:ext cx="8177260" cy="4788741"/>
          </a:xfrm>
          <a:prstGeom prst="rect">
            <a:avLst/>
          </a:prstGeom>
        </p:spPr>
      </p:pic>
      <p:sp>
        <p:nvSpPr>
          <p:cNvPr id="12" name="TextBox 11"/>
          <p:cNvSpPr txBox="1"/>
          <p:nvPr/>
        </p:nvSpPr>
        <p:spPr>
          <a:xfrm>
            <a:off x="3657600" y="1219200"/>
            <a:ext cx="1981200" cy="276999"/>
          </a:xfrm>
          <a:prstGeom prst="rect">
            <a:avLst/>
          </a:prstGeom>
          <a:noFill/>
        </p:spPr>
        <p:txBody>
          <a:bodyPr wrap="square" rtlCol="0">
            <a:spAutoFit/>
          </a:bodyPr>
          <a:lstStyle/>
          <a:p>
            <a:pPr algn="ctr"/>
            <a:r>
              <a:rPr lang="en-US" sz="1200" b="1" dirty="0" smtClean="0">
                <a:solidFill>
                  <a:srgbClr val="0033CC"/>
                </a:solidFill>
              </a:rPr>
              <a:t>Unadjusted Ranking</a:t>
            </a:r>
            <a:endParaRPr lang="en-US" sz="1200" b="1" dirty="0">
              <a:solidFill>
                <a:srgbClr val="0033CC"/>
              </a:solidFill>
            </a:endParaRPr>
          </a:p>
        </p:txBody>
      </p:sp>
      <p:sp>
        <p:nvSpPr>
          <p:cNvPr id="14" name="TextBox 13"/>
          <p:cNvSpPr txBox="1"/>
          <p:nvPr/>
        </p:nvSpPr>
        <p:spPr>
          <a:xfrm>
            <a:off x="152400" y="1659144"/>
            <a:ext cx="1176068" cy="1323439"/>
          </a:xfrm>
          <a:prstGeom prst="rect">
            <a:avLst/>
          </a:prstGeom>
          <a:solidFill>
            <a:schemeClr val="bg1">
              <a:lumMod val="85000"/>
            </a:schemeClr>
          </a:solidFill>
          <a:ln w="28575">
            <a:solidFill>
              <a:srgbClr val="0033CC"/>
            </a:solidFill>
          </a:ln>
        </p:spPr>
        <p:txBody>
          <a:bodyPr wrap="square" rtlCol="0">
            <a:spAutoFit/>
          </a:bodyPr>
          <a:lstStyle/>
          <a:p>
            <a:pPr algn="ctr"/>
            <a:r>
              <a:rPr lang="en-US" sz="1000" b="1" dirty="0" smtClean="0">
                <a:solidFill>
                  <a:srgbClr val="0033CC"/>
                </a:solidFill>
              </a:rPr>
              <a:t>Note: TFFR’s asset allocation adjusted ranking was in the 3</a:t>
            </a:r>
            <a:r>
              <a:rPr lang="en-US" sz="1000" b="1" baseline="30000" dirty="0" smtClean="0">
                <a:solidFill>
                  <a:srgbClr val="0033CC"/>
                </a:solidFill>
              </a:rPr>
              <a:t>rd</a:t>
            </a:r>
            <a:r>
              <a:rPr lang="en-US" sz="1000" b="1" dirty="0" smtClean="0">
                <a:solidFill>
                  <a:srgbClr val="0033CC"/>
                </a:solidFill>
              </a:rPr>
              <a:t> percentile for the 5-years ended June 30, 2018.</a:t>
            </a:r>
            <a:endParaRPr lang="en-US" sz="1000" b="1" dirty="0">
              <a:solidFill>
                <a:srgbClr val="0033CC"/>
              </a:solidFill>
            </a:endParaRPr>
          </a:p>
        </p:txBody>
      </p:sp>
      <p:cxnSp>
        <p:nvCxnSpPr>
          <p:cNvPr id="5" name="Straight Arrow Connector 4"/>
          <p:cNvCxnSpPr/>
          <p:nvPr/>
        </p:nvCxnSpPr>
        <p:spPr>
          <a:xfrm>
            <a:off x="5486400" y="609600"/>
            <a:ext cx="1600200" cy="1752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stretch>
            <a:fillRect/>
          </a:stretch>
        </p:blipFill>
        <p:spPr>
          <a:xfrm>
            <a:off x="1206671" y="6114905"/>
            <a:ext cx="7465499" cy="373564"/>
          </a:xfrm>
          <a:prstGeom prst="rect">
            <a:avLst/>
          </a:prstGeom>
        </p:spPr>
      </p:pic>
    </p:spTree>
    <p:extLst>
      <p:ext uri="{BB962C8B-B14F-4D97-AF65-F5344CB8AC3E}">
        <p14:creationId xmlns:p14="http://schemas.microsoft.com/office/powerpoint/2010/main" val="3764736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47429</TotalTime>
  <Words>4140</Words>
  <Application>Microsoft Office PowerPoint</Application>
  <PresentationFormat>On-screen Show (4:3)</PresentationFormat>
  <Paragraphs>572</Paragraphs>
  <Slides>41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Bookman Old Style</vt:lpstr>
      <vt:lpstr>Calibri</vt:lpstr>
      <vt:lpstr>Gill Sans MT</vt:lpstr>
      <vt:lpstr>Times New Roman</vt:lpstr>
      <vt:lpstr>Wingdings</vt:lpstr>
      <vt:lpstr>Wingdings 3</vt:lpstr>
      <vt:lpstr>Origin</vt:lpstr>
      <vt:lpstr>TFFR Investment Update For the Periods Ended June 30, 2018</vt:lpstr>
      <vt:lpstr>TFFR Investment Ends – June 30, 2018</vt:lpstr>
      <vt:lpstr>PowerPoint Presentation</vt:lpstr>
      <vt:lpstr>PowerPoint Presentation</vt:lpstr>
      <vt:lpstr>Executive Summary for periods ended June 30, 2018</vt:lpstr>
      <vt:lpstr>PowerPoint Presentation</vt:lpstr>
      <vt:lpstr>PowerPoint Presentation</vt:lpstr>
      <vt:lpstr>Comparison of Major Asset Class Returns vs. Benchmark</vt:lpstr>
      <vt:lpstr>TFFR’s “gross” returns were ranked in the 26th percentile for the 5-years  ended June 30, 2018, based on Callan’s “Public Fund Sponsor Database”.</vt:lpstr>
      <vt:lpstr>PowerPoint Presentation</vt:lpstr>
      <vt:lpstr>TFFR Activity from June 30, 2017 to June 30, 2018</vt:lpstr>
      <vt:lpstr>PowerPoint Presentation</vt:lpstr>
      <vt:lpstr>Global Equity, Fixed Income and Real Asset Valuations</vt:lpstr>
      <vt:lpstr>PowerPoint Presentation</vt:lpstr>
      <vt:lpstr>PowerPoint Presentation</vt:lpstr>
      <vt:lpstr>PowerPoint Presentation</vt:lpstr>
      <vt:lpstr>PowerPoint Presentation</vt:lpstr>
      <vt:lpstr>PowerPoint Presentation</vt:lpstr>
      <vt:lpstr>TFFR Investment Policy Statement Annual Review </vt:lpstr>
      <vt:lpstr>PowerPoint Presentation</vt:lpstr>
      <vt:lpstr>PowerPoint Presentation</vt:lpstr>
      <vt:lpstr>PowerPoint Presentation</vt:lpstr>
      <vt:lpstr>PowerPoint Presentation</vt:lpstr>
      <vt:lpstr>PowerPoint Presentation</vt:lpstr>
      <vt:lpstr>PowerPoint Presentation</vt:lpstr>
      <vt:lpstr>2018 Capital Market Projections – Return and Risk</vt:lpstr>
      <vt:lpstr>Economic &amp; Capital Markets Update </vt:lpstr>
      <vt:lpstr>U.S. Economy – Annual GDP Growth Rates</vt:lpstr>
      <vt:lpstr>Global GDP Growth Rate - History &amp; Forecast</vt:lpstr>
      <vt:lpstr>PowerPoint Presentation</vt:lpstr>
      <vt:lpstr>U.S. Unemployment Rates</vt:lpstr>
      <vt:lpstr>PowerPoint Presentation</vt:lpstr>
      <vt:lpstr>PowerPoint Presentation</vt:lpstr>
      <vt:lpstr>PowerPoint Presentation</vt:lpstr>
      <vt:lpstr>PowerPoint Presentation</vt:lpstr>
      <vt:lpstr>U.S. Fed Funds Rate (1971 to 2018)</vt:lpstr>
      <vt:lpstr>PowerPoint Presentation</vt:lpstr>
      <vt:lpstr>Appendix of Supporting Materials TFFR Update as of June 30, 2018</vt:lpstr>
      <vt:lpstr>RIO Budget Background</vt:lpstr>
      <vt:lpstr>RIO Budget Submission – Agency Overview</vt:lpstr>
      <vt:lpstr>RIO Budget Submission – July 20, 2018  TFFR and SIB Component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NDTFFR Funding Options</dc:title>
  <dc:creator>Fay L Kopp</dc:creator>
  <cp:lastModifiedBy>Hunter, David J.</cp:lastModifiedBy>
  <cp:revision>3689</cp:revision>
  <cp:lastPrinted>2017-03-15T17:14:12Z</cp:lastPrinted>
  <dcterms:created xsi:type="dcterms:W3CDTF">2010-01-14T15:05:51Z</dcterms:created>
  <dcterms:modified xsi:type="dcterms:W3CDTF">2018-09-19T14:55:20Z</dcterms:modified>
</cp:coreProperties>
</file>